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s/comment3.xml" ContentType="application/vnd.openxmlformats-officedocument.presentationml.comment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62" r:id="rId3"/>
  </p:sldMasterIdLst>
  <p:notesMasterIdLst>
    <p:notesMasterId r:id="rId25"/>
  </p:notesMasterIdLst>
  <p:handoutMasterIdLst>
    <p:handoutMasterId r:id="rId26"/>
  </p:handoutMasterIdLst>
  <p:sldIdLst>
    <p:sldId id="396" r:id="rId4"/>
    <p:sldId id="374" r:id="rId5"/>
    <p:sldId id="410" r:id="rId6"/>
    <p:sldId id="397" r:id="rId7"/>
    <p:sldId id="401" r:id="rId8"/>
    <p:sldId id="402" r:id="rId9"/>
    <p:sldId id="403" r:id="rId10"/>
    <p:sldId id="404" r:id="rId11"/>
    <p:sldId id="406" r:id="rId12"/>
    <p:sldId id="375" r:id="rId13"/>
    <p:sldId id="377" r:id="rId14"/>
    <p:sldId id="379" r:id="rId15"/>
    <p:sldId id="380" r:id="rId16"/>
    <p:sldId id="394" r:id="rId17"/>
    <p:sldId id="382" r:id="rId18"/>
    <p:sldId id="385" r:id="rId19"/>
    <p:sldId id="407" r:id="rId20"/>
    <p:sldId id="408" r:id="rId21"/>
    <p:sldId id="409" r:id="rId22"/>
    <p:sldId id="392" r:id="rId23"/>
    <p:sldId id="393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p" initials="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5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2-17T18:04:33.286" idx="1">
    <p:pos x="2142" y="2399"/>
    <p:text>le nombre de chiffres décimaux a été augmenté à 2
aussi bien pour la prévalence chez les adultes que celle des jeunes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2-17T18:04:33.286" idx="2">
    <p:pos x="2142" y="2399"/>
    <p:text>le nombre de chiffres décimaux a été augmenté à 2
aussi bien pour la prévalence chez les adultes que celle des jeunes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2-17T18:04:33.286" idx="3">
    <p:pos x="2142" y="2399"/>
    <p:text>le nombre de chiffres décimaux a été augmenté à 2
aussi bien pour la prévalence chez les adultes que celle des jeunes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F8740-BCF6-491D-A1A0-CB3449A53C23}" type="datetimeFigureOut">
              <a:rPr lang="fr-FR" smtClean="0"/>
              <a:pPr/>
              <a:t>05/10/2016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4CDFD-A203-41EA-AA53-85989A17FED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0931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723E7-81AD-4B84-B34A-D3733CE72DEC}" type="datetimeFigureOut">
              <a:rPr lang="fr-FR" smtClean="0"/>
              <a:pPr/>
              <a:t>05/10/2016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1CE72-EF38-40EB-B4B4-8B356AB34AE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4226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3663" y="3371850"/>
            <a:ext cx="7507287" cy="31940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2244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 smtClean="0"/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B2DE45C-09EE-4144-866F-D55E87FC1AF7}" type="slidenum">
              <a:rPr lang="fr-FR" altLang="fr-FR" smtClean="0">
                <a:latin typeface="Times New Roman" pitchFamily="18" charset="0"/>
              </a:rPr>
              <a:pPr/>
              <a:t>4</a:t>
            </a:fld>
            <a:endParaRPr lang="fr-FR" alt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1878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4506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6A32AFC-2CBC-4656-8E5F-B2A22FCFA35C}" type="slidenum">
              <a:rPr lang="fr-FR" altLang="fr-FR" smtClean="0">
                <a:latin typeface="Times New Roman" pitchFamily="18" charset="0"/>
              </a:rPr>
              <a:pPr/>
              <a:t>5</a:t>
            </a:fld>
            <a:endParaRPr lang="fr-FR" alt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2506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A06E2AC-6B79-4023-9A69-7A4199DE0762}" type="slidenum">
              <a:rPr lang="fr-FR" altLang="fr-FR" smtClean="0">
                <a:latin typeface="Times New Roman" pitchFamily="18" charset="0"/>
              </a:rPr>
              <a:pPr/>
              <a:t>6</a:t>
            </a:fld>
            <a:endParaRPr lang="fr-FR" alt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0177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 smtClean="0"/>
          </a:p>
        </p:txBody>
      </p:sp>
      <p:sp>
        <p:nvSpPr>
          <p:cNvPr id="4813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0AA937C-6171-4579-A27C-A991458ACC9E}" type="slidenum">
              <a:rPr lang="fr-FR" altLang="fr-FR" smtClean="0">
                <a:latin typeface="Times New Roman" pitchFamily="18" charset="0"/>
              </a:rPr>
              <a:pPr/>
              <a:t>7</a:t>
            </a:fld>
            <a:endParaRPr lang="fr-FR" alt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6928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 smtClean="0"/>
          </a:p>
        </p:txBody>
      </p:sp>
      <p:sp>
        <p:nvSpPr>
          <p:cNvPr id="49156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1090FBB-DD18-494E-99AF-DCC865567B4C}" type="slidenum">
              <a:rPr lang="fr-FR" altLang="fr-FR" smtClean="0">
                <a:latin typeface="Times New Roman" pitchFamily="18" charset="0"/>
              </a:rPr>
              <a:pPr/>
              <a:t>8</a:t>
            </a:fld>
            <a:endParaRPr lang="fr-FR" altLang="fr-FR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6263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43125" y="6072188"/>
            <a:ext cx="6784975" cy="642937"/>
          </a:xfrm>
          <a:prstGeom prst="rect">
            <a:avLst/>
          </a:prstGeom>
          <a:solidFill>
            <a:srgbClr val="00B05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Espace réservé de la date 27"/>
          <p:cNvSpPr txBox="1">
            <a:spLocks/>
          </p:cNvSpPr>
          <p:nvPr userDrawn="1"/>
        </p:nvSpPr>
        <p:spPr>
          <a:xfrm>
            <a:off x="214313" y="6072188"/>
            <a:ext cx="1714500" cy="285750"/>
          </a:xfrm>
          <a:prstGeom prst="rect">
            <a:avLst/>
          </a:prstGeom>
          <a:solidFill>
            <a:srgbClr val="FF0000"/>
          </a:solidFill>
        </p:spPr>
        <p:txBody>
          <a:bodyPr anchor="ctr"/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" name="Espace réservé de la date 27"/>
          <p:cNvSpPr txBox="1">
            <a:spLocks/>
          </p:cNvSpPr>
          <p:nvPr userDrawn="1"/>
        </p:nvSpPr>
        <p:spPr>
          <a:xfrm>
            <a:off x="214313" y="6357938"/>
            <a:ext cx="1714500" cy="357187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7" name="Étoile à 5 branches 6"/>
          <p:cNvSpPr/>
          <p:nvPr userDrawn="1"/>
        </p:nvSpPr>
        <p:spPr>
          <a:xfrm>
            <a:off x="857250" y="6215063"/>
            <a:ext cx="357188" cy="2857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Espace réservé du pied de page 16"/>
          <p:cNvSpPr>
            <a:spLocks noGrp="1"/>
          </p:cNvSpPr>
          <p:nvPr>
            <p:ph type="ftr" sz="quarter" idx="10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Espace réservé du numéro de diapositive 28"/>
          <p:cNvSpPr>
            <a:spLocks noGrp="1"/>
          </p:cNvSpPr>
          <p:nvPr>
            <p:ph type="sldNum" sz="quarter" idx="11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0F0F03A-FCF6-479F-A2AF-200AACF744D2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eur\Mes documents\DocumentImageCadreCnls\DrapeauPays\BUR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21427220">
            <a:off x="4763" y="1298575"/>
            <a:ext cx="5238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 userDrawn="1"/>
        </p:nvSpPr>
        <p:spPr>
          <a:xfrm>
            <a:off x="571500" y="1285875"/>
            <a:ext cx="8572500" cy="230188"/>
          </a:xfrm>
          <a:prstGeom prst="rect">
            <a:avLst/>
          </a:prstGeom>
          <a:solidFill>
            <a:srgbClr val="00B050"/>
          </a:solidFill>
        </p:spPr>
        <p:txBody>
          <a:bodyPr>
            <a:spAutoFit/>
          </a:bodyPr>
          <a:lstStyle/>
          <a:p>
            <a:pPr>
              <a:defRPr/>
            </a:pPr>
            <a:endParaRPr lang="fr-FR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rgbClr val="00B050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2" descr="C:\Documents and Settings\Administrateur\Mes documents\DocumentImageCadreCnls\DrapeauPays\BUR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0"/>
            <a:ext cx="214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 userDrawn="1"/>
        </p:nvGrpSpPr>
        <p:grpSpPr>
          <a:xfrm>
            <a:off x="5940152" y="6309320"/>
            <a:ext cx="3010536" cy="443230"/>
            <a:chOff x="0" y="0"/>
            <a:chExt cx="3010896" cy="443360"/>
          </a:xfrm>
        </p:grpSpPr>
        <p:grpSp>
          <p:nvGrpSpPr>
            <p:cNvPr id="3" name="Groupe 2"/>
            <p:cNvGrpSpPr/>
            <p:nvPr userDrawn="1"/>
          </p:nvGrpSpPr>
          <p:grpSpPr>
            <a:xfrm>
              <a:off x="0" y="51759"/>
              <a:ext cx="619618" cy="297386"/>
              <a:chOff x="1" y="0"/>
              <a:chExt cx="619742" cy="297712"/>
            </a:xfrm>
          </p:grpSpPr>
          <p:sp>
            <p:nvSpPr>
              <p:cNvPr id="5" name="Zone de texte 2"/>
              <p:cNvSpPr txBox="1">
                <a:spLocks noChangeArrowheads="1"/>
              </p:cNvSpPr>
              <p:nvPr userDrawn="1"/>
            </p:nvSpPr>
            <p:spPr bwMode="auto">
              <a:xfrm>
                <a:off x="1" y="0"/>
                <a:ext cx="305581" cy="297712"/>
              </a:xfrm>
              <a:prstGeom prst="rect">
                <a:avLst/>
              </a:prstGeom>
              <a:solidFill>
                <a:srgbClr val="9BBB59"/>
              </a:solidFill>
              <a:ln w="19050" cap="flat" cmpd="sng" algn="ctr">
                <a:solidFill>
                  <a:sysClr val="window" lastClr="FFFFFF"/>
                </a:solidFill>
                <a:prstDash val="solid"/>
                <a:miter lim="800000"/>
                <a:headEnd/>
                <a:tailEnd/>
              </a:ln>
              <a:effectLst/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600" b="1" i="0" u="none" strike="noStrike" kern="0" cap="none" spc="0" normalizeH="0" baseline="0" noProof="0">
                    <a:ln w="6350" cap="flat" cmpd="sng" algn="ctr">
                      <a:solidFill>
                        <a:srgbClr val="054697"/>
                      </a:solidFill>
                      <a:prstDash val="solid"/>
                      <a:round/>
                    </a:ln>
                    <a:solidFill>
                      <a:srgbClr val="FF0000"/>
                    </a:solidFill>
                    <a:effectLst>
                      <a:outerShdw blurRad="41275" dist="20320" dir="1800000" algn="tl">
                        <a:srgbClr val="000000">
                          <a:alpha val="40000"/>
                        </a:srgbClr>
                      </a:outerShdw>
                    </a:effectLst>
                    <a:uLnTx/>
                    <a:uFillTx/>
                    <a:latin typeface="Calibri"/>
                    <a:ea typeface="Calibri"/>
                    <a:cs typeface="Times New Roman"/>
                  </a:rPr>
                  <a:t>3</a:t>
                </a:r>
                <a:endParaRPr kumimoji="0" lang="fr-FR" sz="11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endParaRPr>
              </a:p>
            </p:txBody>
          </p:sp>
          <p:pic>
            <p:nvPicPr>
              <p:cNvPr id="6" name="Picture 1" descr="C:\Users\Diallo Fatoumata\Desktop\Desktop\Desktop\Desktop\GestionATech\SPCNLS\Logos\logoBFmodif_bon[1].gif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570" y="93"/>
                <a:ext cx="314173" cy="297491"/>
              </a:xfrm>
              <a:prstGeom prst="rect">
                <a:avLst/>
              </a:prstGeom>
              <a:solidFill>
                <a:srgbClr val="9BBB59"/>
              </a:solidFill>
              <a:ln w="19050" cap="flat" cmpd="sng" algn="ctr">
                <a:solidFill>
                  <a:sysClr val="window" lastClr="FFFFFF"/>
                </a:solidFill>
                <a:prstDash val="solid"/>
                <a:miter lim="800000"/>
              </a:ln>
              <a:effectLst/>
              <a:extLst/>
            </p:spPr>
          </p:pic>
        </p:grpSp>
        <p:sp>
          <p:nvSpPr>
            <p:cNvPr id="4" name="Zone de texte 2"/>
            <p:cNvSpPr txBox="1">
              <a:spLocks noChangeArrowheads="1"/>
            </p:cNvSpPr>
            <p:nvPr userDrawn="1"/>
          </p:nvSpPr>
          <p:spPr bwMode="auto">
            <a:xfrm>
              <a:off x="621102" y="0"/>
              <a:ext cx="2389794" cy="443360"/>
            </a:xfrm>
            <a:prstGeom prst="rect">
              <a:avLst/>
            </a:prstGeom>
            <a:solidFill>
              <a:srgbClr val="9BBB59"/>
            </a:solidFill>
            <a:ln w="19050" cap="flat" cmpd="sng" algn="ctr">
              <a:solidFill>
                <a:sysClr val="window" lastClr="FFFFFF"/>
              </a:solidFill>
              <a:prstDash val="solid"/>
              <a:miter lim="800000"/>
              <a:headEnd/>
              <a:tailEnd/>
            </a:ln>
            <a:effectLst/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4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Script MT Bold"/>
                  <a:ea typeface="Calibri"/>
                  <a:cs typeface="Times New Roman"/>
                </a:rPr>
                <a:t>Ans  de Sida au Burkina Faso</a:t>
              </a:r>
              <a:endParaRPr kumimoji="0" lang="fr-FR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  <a:p>
              <a:pPr marL="0" marR="0" lvl="0" indent="0" defTabSz="914400" eaLnBrk="1" fontAlgn="auto" latinLnBrk="0" hangingPunct="1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000" b="0" i="1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Enseignement et perspective</a:t>
              </a:r>
              <a:endParaRPr kumimoji="0" lang="fr-FR" sz="11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824580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43125" y="6072188"/>
            <a:ext cx="6784975" cy="642937"/>
          </a:xfrm>
          <a:prstGeom prst="rect">
            <a:avLst/>
          </a:prstGeom>
          <a:solidFill>
            <a:srgbClr val="00B05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Espace réservé de la date 27"/>
          <p:cNvSpPr txBox="1">
            <a:spLocks/>
          </p:cNvSpPr>
          <p:nvPr userDrawn="1"/>
        </p:nvSpPr>
        <p:spPr>
          <a:xfrm>
            <a:off x="214313" y="6072188"/>
            <a:ext cx="1714500" cy="285750"/>
          </a:xfrm>
          <a:prstGeom prst="rect">
            <a:avLst/>
          </a:prstGeom>
          <a:solidFill>
            <a:srgbClr val="FF0000"/>
          </a:solidFill>
        </p:spPr>
        <p:txBody>
          <a:bodyPr anchor="ctr"/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" name="Espace réservé de la date 27"/>
          <p:cNvSpPr txBox="1">
            <a:spLocks/>
          </p:cNvSpPr>
          <p:nvPr userDrawn="1"/>
        </p:nvSpPr>
        <p:spPr>
          <a:xfrm>
            <a:off x="214313" y="6357938"/>
            <a:ext cx="1714500" cy="357187"/>
          </a:xfrm>
          <a:prstGeom prst="rect">
            <a:avLst/>
          </a:prstGeom>
          <a:solidFill>
            <a:srgbClr val="00B050"/>
          </a:solidFill>
        </p:spPr>
        <p:txBody>
          <a:bodyPr anchor="ctr"/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7" name="Étoile à 5 branches 6"/>
          <p:cNvSpPr/>
          <p:nvPr userDrawn="1"/>
        </p:nvSpPr>
        <p:spPr>
          <a:xfrm>
            <a:off x="857250" y="6215063"/>
            <a:ext cx="357188" cy="285750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Espace réservé du pied de page 16"/>
          <p:cNvSpPr>
            <a:spLocks noGrp="1"/>
          </p:cNvSpPr>
          <p:nvPr>
            <p:ph type="ftr" sz="quarter" idx="10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Espace réservé du numéro de diapositive 28"/>
          <p:cNvSpPr>
            <a:spLocks noGrp="1"/>
          </p:cNvSpPr>
          <p:nvPr>
            <p:ph type="sldNum" sz="quarter" idx="11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BA631A7-2679-4E2B-84E2-4D8ABD745C5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01F40-6906-430B-B6EC-7C642986AC87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grpSp>
        <p:nvGrpSpPr>
          <p:cNvPr id="9" name="Groupe 8"/>
          <p:cNvGrpSpPr/>
          <p:nvPr userDrawn="1"/>
        </p:nvGrpSpPr>
        <p:grpSpPr>
          <a:xfrm>
            <a:off x="5868144" y="6237312"/>
            <a:ext cx="3010536" cy="443230"/>
            <a:chOff x="0" y="0"/>
            <a:chExt cx="3010896" cy="443360"/>
          </a:xfrm>
        </p:grpSpPr>
        <p:grpSp>
          <p:nvGrpSpPr>
            <p:cNvPr id="10" name="Groupe 9"/>
            <p:cNvGrpSpPr/>
            <p:nvPr userDrawn="1"/>
          </p:nvGrpSpPr>
          <p:grpSpPr>
            <a:xfrm>
              <a:off x="0" y="51759"/>
              <a:ext cx="619618" cy="297386"/>
              <a:chOff x="1" y="0"/>
              <a:chExt cx="619742" cy="297712"/>
            </a:xfrm>
          </p:grpSpPr>
          <p:sp>
            <p:nvSpPr>
              <p:cNvPr id="12" name="Zone de texte 2"/>
              <p:cNvSpPr txBox="1">
                <a:spLocks noChangeArrowheads="1"/>
              </p:cNvSpPr>
              <p:nvPr userDrawn="1"/>
            </p:nvSpPr>
            <p:spPr bwMode="auto">
              <a:xfrm>
                <a:off x="1" y="0"/>
                <a:ext cx="305581" cy="29771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600" b="1">
                    <a:ln w="6350" cap="flat" cmpd="sng" algn="ctr">
                      <a:solidFill>
                        <a:srgbClr val="054697"/>
                      </a:solidFill>
                      <a:prstDash val="solid"/>
                      <a:round/>
                    </a:ln>
                    <a:solidFill>
                      <a:srgbClr val="FF0000"/>
                    </a:solidFill>
                    <a:effectLst>
                      <a:outerShdw blurRad="41275" dist="20320" dir="1800000" algn="tl">
                        <a:srgbClr val="000000">
                          <a:alpha val="40000"/>
                        </a:srgbClr>
                      </a:outerShdw>
                    </a:effectLst>
                    <a:ea typeface="Calibri"/>
                    <a:cs typeface="Times New Roman"/>
                  </a:rPr>
                  <a:t>3</a:t>
                </a:r>
                <a:endParaRPr lang="fr-FR" sz="1100">
                  <a:effectLst/>
                  <a:ea typeface="Calibri"/>
                  <a:cs typeface="Times New Roman"/>
                </a:endParaRPr>
              </a:p>
            </p:txBody>
          </p:sp>
          <p:pic>
            <p:nvPicPr>
              <p:cNvPr id="13" name="Picture 1" descr="C:\Users\Diallo Fatoumata\Desktop\Desktop\Desktop\Desktop\GestionATech\SPCNLS\Logos\logoBFmodif_bon[1].gif"/>
              <p:cNvPicPr>
                <a:picLocks noChangeAspect="1"/>
              </p:cNvPicPr>
              <p:nvPr userDrawn="1"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5570" y="93"/>
                <a:ext cx="314173" cy="297491"/>
              </a:xfrm>
              <a:prstGeom prst="rect">
                <a:avLst/>
              </a:prstGeom>
              <a:ln/>
              <a:extLst/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</p:pic>
        </p:grpSp>
        <p:sp>
          <p:nvSpPr>
            <p:cNvPr id="11" name="Zone de texte 2"/>
            <p:cNvSpPr txBox="1">
              <a:spLocks noChangeArrowheads="1"/>
            </p:cNvSpPr>
            <p:nvPr userDrawn="1"/>
          </p:nvSpPr>
          <p:spPr bwMode="auto">
            <a:xfrm>
              <a:off x="621102" y="0"/>
              <a:ext cx="2389794" cy="44336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fr-FR" sz="1400">
                  <a:effectLst/>
                  <a:latin typeface="Script MT Bold"/>
                  <a:ea typeface="Calibri"/>
                  <a:cs typeface="Times New Roman"/>
                </a:rPr>
                <a:t>Ans  de Sida au Burkina Faso</a:t>
              </a:r>
              <a:endParaRPr lang="fr-FR" sz="1100">
                <a:effectLst/>
                <a:ea typeface="Calibri"/>
                <a:cs typeface="Times New Roman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fr-FR" sz="1000" i="1">
                  <a:effectLst/>
                  <a:ea typeface="Calibri"/>
                  <a:cs typeface="Times New Roman"/>
                </a:rPr>
                <a:t>Enseignement et perspective</a:t>
              </a:r>
              <a:endParaRPr lang="fr-FR" sz="1100">
                <a:effectLst/>
                <a:ea typeface="Calibri"/>
                <a:cs typeface="Times New Roman"/>
              </a:endParaRPr>
            </a:p>
          </p:txBody>
        </p:sp>
      </p:grpSp>
    </p:spTree>
  </p:cSld>
  <p:clrMapOvr>
    <a:masterClrMapping/>
  </p:clrMapOvr>
  <p:transition advClick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7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9EF705-D12D-475C-B566-01EAF109589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9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B6CDCDB-D41F-4559-8671-CDB4E475EDB6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  <p:transition advClick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Espace réservé du numéro de diapositiv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0B1FD49-AB84-4A0B-882C-14C01250952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9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8D1A7-B762-4E77-997E-ECFC254C209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 advClick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A45A7EC-75F5-4340-BC1E-8392E8CE279E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34840-6D6A-4B3F-95EA-7F7C627A040D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7" name="Espace réservé de la date 13"/>
          <p:cNvSpPr txBox="1">
            <a:spLocks/>
          </p:cNvSpPr>
          <p:nvPr userDrawn="1"/>
        </p:nvSpPr>
        <p:spPr>
          <a:xfrm>
            <a:off x="6084168" y="623731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defPPr>
              <a:defRPr lang="fr-FR"/>
            </a:defPPr>
            <a:lvl1pPr marL="0" algn="l" defTabSz="914400" rtl="0" eaLnBrk="1" latinLnBrk="0" hangingPunct="1">
              <a:defRPr kumimoji="0" sz="1400" kern="1200">
                <a:solidFill>
                  <a:schemeClr val="tx2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fr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03193" y="6237312"/>
            <a:ext cx="30289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38E55-4971-4651-A76A-712CD8CC98A7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 advClick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42E58D9-CC7D-4869-91EA-89F02F32D68F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11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istrateur\Mes documents\DocumentImageCadreCnls\DrapeauPays\BUR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21427220">
            <a:off x="4763" y="1298575"/>
            <a:ext cx="5238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 userDrawn="1"/>
        </p:nvSpPr>
        <p:spPr>
          <a:xfrm>
            <a:off x="571500" y="1285875"/>
            <a:ext cx="8572500" cy="230188"/>
          </a:xfrm>
          <a:prstGeom prst="rect">
            <a:avLst/>
          </a:prstGeom>
          <a:solidFill>
            <a:srgbClr val="00B050"/>
          </a:solidFill>
        </p:spPr>
        <p:txBody>
          <a:bodyPr>
            <a:spAutoFit/>
          </a:bodyPr>
          <a:lstStyle/>
          <a:p>
            <a:pPr>
              <a:defRPr/>
            </a:pPr>
            <a:endParaRPr lang="fr-FR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  <p:transition advClick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rgbClr val="00B050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2" descr="C:\Documents and Settings\Administrateur\Mes documents\DocumentImageCadreCnls\DrapeauPays\BUR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0"/>
            <a:ext cx="214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7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8CB75F2-EFB2-4ED2-8632-4A354C1F7DE9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9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E0C2117-6CE4-4089-A345-963A73AFDD8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7" name="Espace réservé du pied de page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Espace réservé du numéro de diapositiv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160BC4C-BDCD-4AD9-9E7A-F39D91ED626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9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875F8-9DB2-4826-AE89-0FC35F3891D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A817A97-4DE6-4ABE-B5E2-A1E7B3F3AFE3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237312"/>
            <a:ext cx="302895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FB6EC-EC75-4AE7-BE80-C7726AD6F7FA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9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BC245BB2-6E07-4F5F-908A-14055295685B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  <p:sp>
        <p:nvSpPr>
          <p:cNvPr id="11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423DB-231A-476C-8821-C87A6BBAFAA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 advClick="0"/>
  <p:hf hdr="0" dt="0"/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 style du titre</a:t>
            </a:r>
            <a:endParaRPr lang="en-US" dirty="0" smtClean="0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046442D-4AEE-4481-966F-556FFACC4B5C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4" r:id="rId12"/>
  </p:sldLayoutIdLst>
  <p:transition advClick="0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en-US" smtClean="0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1402353-FE97-4B89-9F30-BA45218991EA}" type="slidenum">
              <a:rPr lang="fr-CA"/>
              <a:pPr>
                <a:defRPr/>
              </a:pPr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advClick="0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javascript:void(0)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http://www.insd.bf/BurkinaFaso.gif" TargetMode="External"/><Relationship Id="rId4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javascript:void(0)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Relationship Id="rId5" Type="http://schemas.openxmlformats.org/officeDocument/2006/relationships/image" Target="http://www.insd.bf/BurkinaFaso.gif" TargetMode="Externa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comments" Target="../comments/commen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comments" Target="../comments/commen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 bwMode="auto">
          <a:xfrm>
            <a:off x="4127898" y="5900738"/>
            <a:ext cx="3815953" cy="804862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spcAft>
                <a:spcPts val="2400"/>
              </a:spcAft>
              <a:defRPr/>
            </a:pPr>
            <a:endParaRPr lang="en-US" sz="24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409845" y="5364957"/>
            <a:ext cx="7266611" cy="1071562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 algn="ctr">
              <a:lnSpc>
                <a:spcPct val="80000"/>
              </a:lnSpc>
              <a:buClr>
                <a:schemeClr val="hlink"/>
              </a:buClr>
              <a:buFontTx/>
              <a:buNone/>
              <a:defRPr/>
            </a:pPr>
            <a:r>
              <a:rPr lang="fr-FR" sz="3200" b="1" kern="0" dirty="0" smtClean="0">
                <a:solidFill>
                  <a:srgbClr val="000099"/>
                </a:solidFill>
              </a:rPr>
              <a:t>Dr. Didier Romuald BAKOUAN, Secrétaire Permanent</a:t>
            </a:r>
            <a:endParaRPr lang="fr-FR" sz="3200" b="1" kern="0" dirty="0">
              <a:solidFill>
                <a:srgbClr val="A50021"/>
              </a:solidFill>
              <a:latin typeface="Futura Std Medium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97558" y="53075"/>
            <a:ext cx="4774406" cy="7937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lvl="1" algn="ctr">
              <a:lnSpc>
                <a:spcPct val="80000"/>
              </a:lnSpc>
              <a:buClr>
                <a:schemeClr val="hlink"/>
              </a:buClr>
              <a:buFontTx/>
              <a:buNone/>
              <a:defRPr/>
            </a:pPr>
            <a:endParaRPr lang="fr-FR" sz="2600" b="1" kern="0" dirty="0">
              <a:solidFill>
                <a:srgbClr val="A50021"/>
              </a:solidFill>
              <a:latin typeface="Futura Std Medium" charset="0"/>
            </a:endParaRPr>
          </a:p>
        </p:txBody>
      </p:sp>
      <p:pic>
        <p:nvPicPr>
          <p:cNvPr id="99334" name="fpAnimswapImgFP1" descr="http://www.insd.bf/BurkinaFaso.gif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86412" y="-171400"/>
            <a:ext cx="1928813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620383" y="186144"/>
            <a:ext cx="6720511" cy="830997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fr-CA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itchFamily="34" charset="0"/>
                <a:cs typeface="Arial" charset="0"/>
              </a:rPr>
              <a:t>CONSEIL NATIONAL DE LUTTE CONTRE LE SIDA ET LES IST</a:t>
            </a:r>
            <a:endParaRPr lang="fr-FR" sz="24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pperplate Gothic Bold" pitchFamily="34" charset="0"/>
              <a:cs typeface="Arial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79512" y="3140968"/>
            <a:ext cx="8606190" cy="17281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fr-CA" altLang="fr-FR" sz="27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lbertus Extra Bold"/>
                <a:sym typeface="Wingdings" pitchFamily="2" charset="2"/>
              </a:rPr>
              <a:t>Situation de l’épidémie et de la réponse au VIH et au SIDA au Burkina Faso</a:t>
            </a:r>
            <a:endParaRPr lang="fr-CA" sz="2700" b="1" dirty="0" smtClean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lbertus Extra Bold"/>
            </a:endParaRPr>
          </a:p>
        </p:txBody>
      </p:sp>
      <p:pic>
        <p:nvPicPr>
          <p:cNvPr id="10" name="Picture 1" descr="C:\Users\Diallo Fatoumata\Desktop\Desktop\Desktop\Desktop\GestionATech\SPCNLS\Logos\logoBFmodif_bon[1]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894" y="-22227"/>
            <a:ext cx="1296987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339752" y="981075"/>
            <a:ext cx="3816350" cy="368300"/>
          </a:xfrm>
          <a:prstGeom prst="rect">
            <a:avLst/>
          </a:prstGeom>
          <a:noFill/>
          <a:ln w="19050" cap="rnd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fr-F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lbertus Extra Bold" pitchFamily="34" charset="0"/>
                <a:cs typeface="Arial" charset="0"/>
              </a:rPr>
              <a:t>SECRÉTARIAT  PERMANENT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97558" y="1628800"/>
            <a:ext cx="6988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Présentation à l’occasion de la réunion du Réseau Parlementaire de Lutte contre le VIH/SIDA, la Tuberculose et le Paludisme</a:t>
            </a:r>
          </a:p>
          <a:p>
            <a:pPr algn="ctr"/>
            <a:r>
              <a:rPr lang="fr-FR" b="1" dirty="0" smtClean="0"/>
              <a:t>Ouagadougou, le 02 Octobre 2016 </a:t>
            </a:r>
            <a:endParaRPr lang="fr-FR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9A34840-6D6A-4B3F-95EA-7F7C627A040D}" type="slidenum">
              <a:rPr lang="fr-CA" smtClean="0"/>
              <a:pPr>
                <a:defRPr/>
              </a:pPr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9985437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 bldLvl="3"/>
      <p:bldP spid="6" grpId="0" build="p" bldLvl="3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17A97-4DE6-4ABE-B5E2-A1E7B3F3AFE3}" type="slidenum">
              <a:rPr lang="fr-CA" smtClean="0"/>
              <a:pPr>
                <a:defRPr/>
              </a:pPr>
              <a:t>10</a:t>
            </a:fld>
            <a:endParaRPr lang="fr-CA"/>
          </a:p>
        </p:txBody>
      </p:sp>
      <p:sp>
        <p:nvSpPr>
          <p:cNvPr id="4" name="Rectangle 3"/>
          <p:cNvSpPr/>
          <p:nvPr/>
        </p:nvSpPr>
        <p:spPr>
          <a:xfrm>
            <a:off x="179512" y="692696"/>
            <a:ext cx="849694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fr-FR" sz="2800" dirty="0" smtClean="0">
                <a:latin typeface="+mj-lt"/>
              </a:rPr>
              <a:t>4ème  </a:t>
            </a:r>
            <a:r>
              <a:rPr lang="fr-FR" sz="2800" dirty="0">
                <a:latin typeface="+mj-lt"/>
              </a:rPr>
              <a:t>document d’orientation du CNLS-IST. </a:t>
            </a:r>
            <a:endParaRPr lang="fr-FR" sz="2800" dirty="0" smtClean="0">
              <a:latin typeface="+mj-lt"/>
            </a:endParaRPr>
          </a:p>
          <a:p>
            <a:pPr marL="514350" indent="-5143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fr-LU" sz="2800" dirty="0">
                <a:latin typeface="+mj-lt"/>
              </a:rPr>
              <a:t>C</a:t>
            </a:r>
            <a:r>
              <a:rPr lang="fr-LU" sz="2800" dirty="0" smtClean="0">
                <a:latin typeface="+mj-lt"/>
              </a:rPr>
              <a:t>ouvre </a:t>
            </a:r>
            <a:r>
              <a:rPr lang="fr-LU" sz="2800" dirty="0">
                <a:latin typeface="+mj-lt"/>
              </a:rPr>
              <a:t>la période 2016-2020 </a:t>
            </a:r>
            <a:endParaRPr lang="fr-LU" sz="2800" dirty="0" smtClean="0">
              <a:latin typeface="+mj-lt"/>
            </a:endParaRPr>
          </a:p>
          <a:p>
            <a:pPr marL="514350" indent="-5143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fr-LU" sz="2800" dirty="0" smtClean="0">
                <a:latin typeface="+mj-lt"/>
              </a:rPr>
              <a:t>Elaboré </a:t>
            </a:r>
            <a:r>
              <a:rPr lang="fr-LU" sz="2800" dirty="0">
                <a:latin typeface="+mj-lt"/>
              </a:rPr>
              <a:t>suivant une démarche de planification participative </a:t>
            </a:r>
            <a:r>
              <a:rPr lang="fr-LU" sz="2800" dirty="0" smtClean="0">
                <a:latin typeface="+mj-lt"/>
              </a:rPr>
              <a:t>afin </a:t>
            </a:r>
            <a:r>
              <a:rPr lang="fr-LU" sz="2800" dirty="0">
                <a:latin typeface="+mj-lt"/>
              </a:rPr>
              <a:t>de garantir la prise en compte des préoccupations </a:t>
            </a:r>
            <a:r>
              <a:rPr lang="fr-LU" sz="2800" dirty="0" smtClean="0">
                <a:latin typeface="+mj-lt"/>
              </a:rPr>
              <a:t>des </a:t>
            </a:r>
            <a:r>
              <a:rPr lang="fr-LU" sz="2800" dirty="0">
                <a:latin typeface="+mj-lt"/>
              </a:rPr>
              <a:t>différents secteurs d’intervention à travers l’implication </a:t>
            </a:r>
            <a:r>
              <a:rPr lang="fr-LU" sz="2800" dirty="0" smtClean="0">
                <a:latin typeface="+mj-lt"/>
              </a:rPr>
              <a:t>des acteurs </a:t>
            </a:r>
            <a:r>
              <a:rPr lang="fr-LU" sz="2800" dirty="0">
                <a:latin typeface="+mj-lt"/>
              </a:rPr>
              <a:t>de mise en œuvre.</a:t>
            </a:r>
          </a:p>
          <a:p>
            <a:pPr marL="514350" indent="-514350" algn="just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q"/>
              <a:defRPr/>
            </a:pPr>
            <a:r>
              <a:rPr lang="fr-LU" sz="2800" dirty="0" smtClean="0">
                <a:latin typeface="+mj-lt"/>
              </a:rPr>
              <a:t>Validé par la </a:t>
            </a:r>
            <a:r>
              <a:rPr lang="fr-LU" sz="2800" dirty="0" err="1" smtClean="0">
                <a:latin typeface="+mj-lt"/>
              </a:rPr>
              <a:t>XVè</a:t>
            </a:r>
            <a:r>
              <a:rPr lang="fr-LU" sz="2800" dirty="0" smtClean="0">
                <a:latin typeface="+mj-lt"/>
              </a:rPr>
              <a:t> Session ordinaire du CNLS-IST du mois de mai 2016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88223449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17A97-4DE6-4ABE-B5E2-A1E7B3F3AFE3}" type="slidenum">
              <a:rPr lang="fr-CA" smtClean="0"/>
              <a:pPr>
                <a:defRPr/>
              </a:pPr>
              <a:t>11</a:t>
            </a:fld>
            <a:endParaRPr lang="fr-CA"/>
          </a:p>
        </p:txBody>
      </p:sp>
      <p:sp>
        <p:nvSpPr>
          <p:cNvPr id="4" name="Rectangle 3"/>
          <p:cNvSpPr/>
          <p:nvPr/>
        </p:nvSpPr>
        <p:spPr>
          <a:xfrm>
            <a:off x="107504" y="836712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 algn="just">
              <a:lnSpc>
                <a:spcPct val="150000"/>
              </a:lnSpc>
              <a:buClr>
                <a:srgbClr val="C00000"/>
              </a:buClr>
              <a:buSzPct val="100000"/>
            </a:pPr>
            <a:r>
              <a:rPr lang="fr-FR" sz="2400" dirty="0" smtClean="0">
                <a:latin typeface="+mj-lt"/>
                <a:sym typeface="Wingdings" pitchFamily="2" charset="2"/>
              </a:rPr>
              <a:t>L’élaboration de ce document a tenu compte des:</a:t>
            </a:r>
          </a:p>
          <a:p>
            <a:pPr marL="342900" lvl="3" indent="-342900" algn="just">
              <a:lnSpc>
                <a:spcPct val="150000"/>
              </a:lnSpc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fr-FR" sz="2400" dirty="0" smtClean="0">
                <a:latin typeface="+mj-lt"/>
                <a:sym typeface="Wingdings" pitchFamily="2" charset="2"/>
              </a:rPr>
              <a:t>Orientations nationales (</a:t>
            </a:r>
            <a:r>
              <a:rPr lang="fr-FR" sz="2400" dirty="0">
                <a:latin typeface="+mj-lt"/>
              </a:rPr>
              <a:t>Prospective Burkina 2025, SCADD, PNDS, </a:t>
            </a:r>
            <a:r>
              <a:rPr lang="fr-FR" sz="2400" dirty="0" smtClean="0">
                <a:latin typeface="+mj-lt"/>
              </a:rPr>
              <a:t>Politique nationale genre) </a:t>
            </a:r>
          </a:p>
          <a:p>
            <a:pPr marL="342900" lvl="3" indent="-342900" algn="just">
              <a:lnSpc>
                <a:spcPct val="150000"/>
              </a:lnSpc>
              <a:buClr>
                <a:srgbClr val="C00000"/>
              </a:buClr>
              <a:buSzPct val="100000"/>
              <a:buFont typeface="Courier New" panose="02070309020205020404" pitchFamily="49" charset="0"/>
              <a:buChar char="o"/>
            </a:pPr>
            <a:r>
              <a:rPr lang="fr-FR" sz="2400" dirty="0" smtClean="0">
                <a:latin typeface="+mj-lt"/>
              </a:rPr>
              <a:t>Orientations internationales (</a:t>
            </a:r>
            <a:r>
              <a:rPr lang="fr-FR" sz="2400" dirty="0">
                <a:latin typeface="+mj-lt"/>
              </a:rPr>
              <a:t>recommandations 2013 de l’OMS, NFM du Fonds mondial, cadre d’investissement, PSN 3G de l’ONUSIDA</a:t>
            </a:r>
            <a:r>
              <a:rPr lang="fr-FR" sz="2400" dirty="0" smtClean="0">
                <a:latin typeface="+mj-lt"/>
              </a:rPr>
              <a:t>…)</a:t>
            </a:r>
          </a:p>
          <a:p>
            <a:pPr marL="0" lvl="3" algn="just">
              <a:lnSpc>
                <a:spcPct val="150000"/>
              </a:lnSpc>
              <a:buClr>
                <a:srgbClr val="C00000"/>
              </a:buClr>
              <a:buSzPct val="100000"/>
            </a:pPr>
            <a:r>
              <a:rPr lang="fr-FR" sz="2400" dirty="0">
                <a:latin typeface="+mj-lt"/>
              </a:rPr>
              <a:t>La vision stratégique est de </a:t>
            </a:r>
            <a:r>
              <a:rPr lang="fr-FR" sz="2400" dirty="0" smtClean="0">
                <a:latin typeface="+mj-lt"/>
              </a:rPr>
              <a:t>«</a:t>
            </a:r>
            <a:r>
              <a:rPr lang="fr-FR" sz="2400" dirty="0" smtClean="0">
                <a:solidFill>
                  <a:srgbClr val="0070C0"/>
                </a:solidFill>
                <a:latin typeface="+mj-lt"/>
              </a:rPr>
              <a:t> créer </a:t>
            </a:r>
            <a:r>
              <a:rPr lang="fr-FR" sz="2400" dirty="0">
                <a:solidFill>
                  <a:srgbClr val="0070C0"/>
                </a:solidFill>
                <a:latin typeface="+mj-lt"/>
              </a:rPr>
              <a:t> un environnement où les populations participent au développement social et économique sans nouvelles infections, sans décès liés au Sida, sans stigmatisation ni discrimination associées au VIH </a:t>
            </a:r>
            <a:r>
              <a:rPr lang="fr-FR" sz="2400" dirty="0" smtClean="0">
                <a:latin typeface="+mj-lt"/>
              </a:rPr>
              <a:t>».</a:t>
            </a:r>
            <a:endParaRPr lang="fr-FR" sz="2400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98629"/>
            <a:ext cx="81369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2200" b="1" dirty="0" smtClean="0">
                <a:solidFill>
                  <a:srgbClr val="FF0000"/>
                </a:solidFill>
              </a:rPr>
              <a:t>ORIENTATIONS STRATEGIQUES: FONDEMENTS</a:t>
            </a:r>
            <a:endParaRPr lang="fr-CA" sz="2200" b="1" dirty="0">
              <a:solidFill>
                <a:srgbClr val="FF0000"/>
              </a:solidFill>
            </a:endParaRPr>
          </a:p>
          <a:p>
            <a:pPr algn="ctr"/>
            <a:r>
              <a:rPr lang="fr-CA" sz="2200" b="1" dirty="0">
                <a:solidFill>
                  <a:srgbClr val="FF0000"/>
                </a:solidFill>
              </a:rPr>
              <a:t>  </a:t>
            </a:r>
            <a:endParaRPr lang="fr-CA" sz="2200" b="1" dirty="0">
              <a:solidFill>
                <a:srgbClr val="0070C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28784037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17A97-4DE6-4ABE-B5E2-A1E7B3F3AFE3}" type="slidenum">
              <a:rPr lang="fr-CA" smtClean="0"/>
              <a:pPr>
                <a:defRPr/>
              </a:pPr>
              <a:t>12</a:t>
            </a:fld>
            <a:endParaRPr lang="fr-CA"/>
          </a:p>
        </p:txBody>
      </p:sp>
      <p:sp>
        <p:nvSpPr>
          <p:cNvPr id="4" name="Rectangle 3"/>
          <p:cNvSpPr/>
          <p:nvPr/>
        </p:nvSpPr>
        <p:spPr>
          <a:xfrm>
            <a:off x="0" y="879488"/>
            <a:ext cx="9119705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100000"/>
            </a:pPr>
            <a:r>
              <a:rPr lang="fr-FR" sz="2600" dirty="0">
                <a:latin typeface="+mj-lt"/>
                <a:sym typeface="Wingdings" pitchFamily="2" charset="2"/>
              </a:rPr>
              <a:t>T</a:t>
            </a:r>
            <a:r>
              <a:rPr lang="fr-FR" sz="2600" dirty="0" smtClean="0">
                <a:latin typeface="+mj-lt"/>
                <a:sym typeface="Wingdings" pitchFamily="2" charset="2"/>
              </a:rPr>
              <a:t>rois objectifs stratégiques:</a:t>
            </a:r>
          </a:p>
          <a:p>
            <a:pPr marL="633413" lvl="3" indent="-36830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fr-FR" sz="2600" dirty="0" smtClean="0">
                <a:solidFill>
                  <a:srgbClr val="0070C0"/>
                </a:solidFill>
                <a:latin typeface="+mj-lt"/>
                <a:sym typeface="Wingdings" pitchFamily="2" charset="2"/>
              </a:rPr>
              <a:t>Réduire </a:t>
            </a:r>
            <a:r>
              <a:rPr lang="fr-FR" sz="2600" dirty="0">
                <a:solidFill>
                  <a:srgbClr val="0070C0"/>
                </a:solidFill>
                <a:latin typeface="+mj-lt"/>
                <a:sym typeface="Wingdings" pitchFamily="2" charset="2"/>
              </a:rPr>
              <a:t>les nouvelles infections à VIH</a:t>
            </a:r>
            <a:r>
              <a:rPr lang="fr-FR" sz="2600" dirty="0">
                <a:latin typeface="+mj-lt"/>
                <a:sym typeface="Wingdings" pitchFamily="2" charset="2"/>
              </a:rPr>
              <a:t> face au risque de rebond de l'épidémie et à la propagation des IST;</a:t>
            </a:r>
          </a:p>
          <a:p>
            <a:pPr marL="633413" lvl="3" indent="-36830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fr-FR" sz="2600" dirty="0" smtClean="0">
                <a:solidFill>
                  <a:srgbClr val="0070C0"/>
                </a:solidFill>
                <a:latin typeface="+mj-lt"/>
                <a:sym typeface="Wingdings" pitchFamily="2" charset="2"/>
              </a:rPr>
              <a:t>Améliorer </a:t>
            </a:r>
            <a:r>
              <a:rPr lang="fr-FR" sz="2600" dirty="0">
                <a:solidFill>
                  <a:srgbClr val="0070C0"/>
                </a:solidFill>
                <a:latin typeface="+mj-lt"/>
                <a:sym typeface="Wingdings" pitchFamily="2" charset="2"/>
              </a:rPr>
              <a:t>l’accès et la qualité des services de soins, de traitement </a:t>
            </a:r>
            <a:r>
              <a:rPr lang="fr-FR" sz="2600" dirty="0">
                <a:latin typeface="+mj-lt"/>
                <a:sym typeface="Wingdings" pitchFamily="2" charset="2"/>
              </a:rPr>
              <a:t>et de soutien des personnes infectées et affectées par le VIH et leur intégration dans les systèmes de protection sociale ;</a:t>
            </a:r>
          </a:p>
          <a:p>
            <a:pPr marL="633413" lvl="3" indent="-36830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fr-FR" sz="2600" dirty="0" smtClean="0">
                <a:solidFill>
                  <a:srgbClr val="0070C0"/>
                </a:solidFill>
                <a:latin typeface="+mj-lt"/>
                <a:sym typeface="Wingdings" pitchFamily="2" charset="2"/>
              </a:rPr>
              <a:t>Améliorer </a:t>
            </a:r>
            <a:r>
              <a:rPr lang="fr-FR" sz="2600" dirty="0">
                <a:solidFill>
                  <a:srgbClr val="0070C0"/>
                </a:solidFill>
                <a:latin typeface="+mj-lt"/>
                <a:sym typeface="Wingdings" pitchFamily="2" charset="2"/>
              </a:rPr>
              <a:t>la gouvernance et la gestion de l’information stratégique </a:t>
            </a:r>
            <a:r>
              <a:rPr lang="fr-FR" sz="2600" dirty="0">
                <a:latin typeface="+mj-lt"/>
                <a:sym typeface="Wingdings" pitchFamily="2" charset="2"/>
              </a:rPr>
              <a:t>pour une réponse nationale au VIH efficace et efficiente.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44624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2400" b="1" dirty="0" smtClean="0">
                <a:solidFill>
                  <a:srgbClr val="FF0000"/>
                </a:solidFill>
              </a:rPr>
              <a:t>ORIENTATIONS STRATEGIQUES: OBJECTIFS</a:t>
            </a:r>
            <a:endParaRPr lang="fr-CA" sz="2400" b="1" dirty="0">
              <a:solidFill>
                <a:srgbClr val="FF0000"/>
              </a:solidFill>
            </a:endParaRPr>
          </a:p>
          <a:p>
            <a:pPr algn="ctr"/>
            <a:r>
              <a:rPr lang="fr-CA" sz="2400" b="1" dirty="0">
                <a:solidFill>
                  <a:srgbClr val="FF0000"/>
                </a:solidFill>
              </a:rPr>
              <a:t>  </a:t>
            </a:r>
            <a:endParaRPr lang="fr-CA" sz="2400" b="1" dirty="0">
              <a:solidFill>
                <a:srgbClr val="0070C0"/>
              </a:solidFill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59841041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17A97-4DE6-4ABE-B5E2-A1E7B3F3AFE3}" type="slidenum">
              <a:rPr lang="fr-CA" smtClean="0"/>
              <a:pPr>
                <a:defRPr/>
              </a:pPr>
              <a:t>13</a:t>
            </a:fld>
            <a:endParaRPr lang="fr-CA"/>
          </a:p>
        </p:txBody>
      </p:sp>
      <p:sp>
        <p:nvSpPr>
          <p:cNvPr id="4" name="Rectangle 3"/>
          <p:cNvSpPr/>
          <p:nvPr/>
        </p:nvSpPr>
        <p:spPr>
          <a:xfrm>
            <a:off x="-28550" y="836712"/>
            <a:ext cx="911970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100000"/>
            </a:pPr>
            <a:r>
              <a:rPr lang="fr-FR" sz="2800" dirty="0">
                <a:latin typeface="+mj-lt"/>
              </a:rPr>
              <a:t>En vue d’atteindre ces résultats, trois (3) axes stratégiques sont </a:t>
            </a:r>
            <a:r>
              <a:rPr lang="fr-FR" sz="2800" dirty="0" smtClean="0">
                <a:latin typeface="+mj-lt"/>
              </a:rPr>
              <a:t>définis</a:t>
            </a:r>
            <a:r>
              <a:rPr lang="fr-FR" sz="2800" dirty="0" smtClean="0">
                <a:latin typeface="+mj-lt"/>
                <a:sym typeface="Wingdings" pitchFamily="2" charset="2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107504" y="44624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2400" b="1" dirty="0" smtClean="0">
                <a:solidFill>
                  <a:srgbClr val="FF0000"/>
                </a:solidFill>
              </a:rPr>
              <a:t>ORIENTATIONS STRATEGIQUES: AXES D’INTERVENTION</a:t>
            </a:r>
            <a:endParaRPr lang="fr-CA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6980130"/>
              </p:ext>
            </p:extLst>
          </p:nvPr>
        </p:nvGraphicFramePr>
        <p:xfrm>
          <a:off x="0" y="2110539"/>
          <a:ext cx="8928992" cy="4132971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2555776">
                  <a:extLst>
                    <a:ext uri="{9D8B030D-6E8A-4147-A177-3AD203B41FA5}">
                      <a16:colId xmlns="" xmlns:a16="http://schemas.microsoft.com/office/drawing/2014/main" val="3544164717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156911594"/>
                    </a:ext>
                  </a:extLst>
                </a:gridCol>
                <a:gridCol w="6157192">
                  <a:extLst>
                    <a:ext uri="{9D8B030D-6E8A-4147-A177-3AD203B41FA5}">
                      <a16:colId xmlns="" xmlns:a16="http://schemas.microsoft.com/office/drawing/2014/main" val="2263666205"/>
                    </a:ext>
                  </a:extLst>
                </a:gridCol>
              </a:tblGrid>
              <a:tr h="1102437">
                <a:tc>
                  <a:txBody>
                    <a:bodyPr/>
                    <a:lstStyle/>
                    <a:p>
                      <a:pPr algn="ctr"/>
                      <a:r>
                        <a:rPr lang="fr-FR" sz="2600" b="1" dirty="0" smtClean="0">
                          <a:solidFill>
                            <a:srgbClr val="0070C0"/>
                          </a:solidFill>
                          <a:latin typeface="+mj-lt"/>
                        </a:rPr>
                        <a:t>Axe stratégique 1</a:t>
                      </a:r>
                      <a:endParaRPr lang="fr-FR" sz="2600" b="1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600" b="1" dirty="0" smtClean="0">
                          <a:latin typeface="+mj-lt"/>
                        </a:rPr>
                        <a:t>:</a:t>
                      </a:r>
                      <a:endParaRPr lang="fr-FR" sz="2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600" dirty="0" smtClean="0">
                          <a:latin typeface="+mj-lt"/>
                        </a:rPr>
                        <a:t>Prévention de la transmission du VIH et des IST</a:t>
                      </a:r>
                      <a:endParaRPr lang="fr-FR" sz="2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59740224"/>
                  </a:ext>
                </a:extLst>
              </a:tr>
              <a:tr h="15635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600" b="1" dirty="0" smtClean="0">
                          <a:solidFill>
                            <a:srgbClr val="0070C0"/>
                          </a:solidFill>
                          <a:latin typeface="+mj-lt"/>
                        </a:rPr>
                        <a:t>Axe stratégique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600" b="1" dirty="0" smtClean="0">
                          <a:latin typeface="+mj-lt"/>
                        </a:rPr>
                        <a:t>:</a:t>
                      </a:r>
                      <a:endParaRPr lang="fr-FR" sz="2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600" dirty="0" smtClean="0">
                          <a:latin typeface="+mj-lt"/>
                        </a:rPr>
                        <a:t>Soins, traitement, protection et soutien des personnes infectées et affectées par le VIH</a:t>
                      </a:r>
                      <a:endParaRPr lang="fr-FR" sz="2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39263061"/>
                  </a:ext>
                </a:extLst>
              </a:tr>
              <a:tr h="14669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600" b="1" dirty="0" smtClean="0">
                          <a:solidFill>
                            <a:srgbClr val="0070C0"/>
                          </a:solidFill>
                          <a:latin typeface="+mj-lt"/>
                        </a:rPr>
                        <a:t>Axe stratégique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600" b="1" dirty="0" smtClean="0">
                          <a:latin typeface="+mj-lt"/>
                        </a:rPr>
                        <a:t>:</a:t>
                      </a:r>
                      <a:endParaRPr lang="fr-FR" sz="26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2600" dirty="0" smtClean="0">
                          <a:latin typeface="+mj-lt"/>
                        </a:rPr>
                        <a:t>Gouvernance, financement de la réponse et gestion de l’information stratégique sur le VIH, le Sida et les IST.</a:t>
                      </a:r>
                      <a:endParaRPr lang="fr-FR" sz="2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2472392"/>
                  </a:ext>
                </a:extLst>
              </a:tr>
            </a:tbl>
          </a:graphicData>
        </a:graphic>
      </p:graphicFrame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92357165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17A97-4DE6-4ABE-B5E2-A1E7B3F3AFE3}" type="slidenum">
              <a:rPr lang="fr-CA" smtClean="0"/>
              <a:pPr>
                <a:defRPr/>
              </a:pPr>
              <a:t>14</a:t>
            </a:fld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139592" y="275455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2400" b="1" dirty="0" smtClean="0">
                <a:solidFill>
                  <a:srgbClr val="FF0000"/>
                </a:solidFill>
              </a:rPr>
              <a:t>CADRE INSTITUTIONNEL ET ORGANISATIONNEL </a:t>
            </a:r>
            <a:r>
              <a:rPr lang="fr-CA" sz="2400" b="1" dirty="0" smtClean="0">
                <a:solidFill>
                  <a:srgbClr val="0070C0"/>
                </a:solidFill>
              </a:rPr>
              <a:t>(1/2)</a:t>
            </a:r>
            <a:endParaRPr lang="fr-CA" sz="2400" b="1" dirty="0">
              <a:solidFill>
                <a:srgbClr val="0070C0"/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140484" y="771246"/>
            <a:ext cx="8928100" cy="25868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3" indent="-457200" algn="just">
              <a:spcAft>
                <a:spcPts val="600"/>
              </a:spcAft>
              <a:buClr>
                <a:srgbClr val="C00000"/>
              </a:buClr>
              <a:buSzPct val="100000"/>
              <a:defRPr/>
            </a:pPr>
            <a:r>
              <a:rPr lang="fr-FR" sz="2800" dirty="0"/>
              <a:t>Les structures de mise en œuvre sont organisées en 3 secteurs d’intervention comme suit:</a:t>
            </a:r>
          </a:p>
          <a:p>
            <a:pPr marL="342900" lvl="1" indent="-342900" eaLnBrk="0" hangingPunct="0">
              <a:lnSpc>
                <a:spcPct val="170000"/>
              </a:lnSpc>
              <a:buClr>
                <a:schemeClr val="accent2"/>
              </a:buClr>
              <a:buSzPct val="60000"/>
              <a:defRPr/>
            </a:pPr>
            <a:endParaRPr lang="fr-FR" sz="300" b="1" dirty="0">
              <a:solidFill>
                <a:srgbClr val="006600"/>
              </a:solidFill>
            </a:endParaRPr>
          </a:p>
          <a:p>
            <a:pPr lvl="1" indent="-457200" eaLnBrk="0" hangingPunct="0">
              <a:buClr>
                <a:srgbClr val="990033"/>
              </a:buClr>
              <a:buSzPct val="70000"/>
              <a:defRPr/>
            </a:pPr>
            <a:r>
              <a:rPr lang="fr-FR" sz="2400" dirty="0">
                <a:solidFill>
                  <a:srgbClr val="C00000"/>
                </a:solidFill>
              </a:rPr>
              <a:t>1.</a:t>
            </a:r>
            <a:r>
              <a:rPr lang="fr-FR" sz="2400" dirty="0"/>
              <a:t> </a:t>
            </a:r>
            <a:r>
              <a:rPr lang="fr-FR" sz="2400" b="1" dirty="0"/>
              <a:t>Secteur </a:t>
            </a:r>
            <a:r>
              <a:rPr lang="fr-FR" sz="2400" b="1" dirty="0" smtClean="0"/>
              <a:t>santé:</a:t>
            </a:r>
            <a:r>
              <a:rPr lang="fr-FR" sz="2400" b="1" dirty="0" smtClean="0">
                <a:sym typeface="Wingdings" pitchFamily="2" charset="2"/>
              </a:rPr>
              <a:t> </a:t>
            </a:r>
            <a:endParaRPr lang="fr-FR" sz="2400" b="1" dirty="0">
              <a:sym typeface="Wingdings" pitchFamily="2" charset="2"/>
            </a:endParaRPr>
          </a:p>
          <a:p>
            <a:pPr lvl="1" indent="-457200" eaLnBrk="0" hangingPunct="0">
              <a:buClr>
                <a:srgbClr val="990033"/>
              </a:buClr>
              <a:buSzPct val="70000"/>
              <a:defRPr/>
            </a:pPr>
            <a:r>
              <a:rPr lang="fr-FR" sz="2400" dirty="0" smtClean="0">
                <a:solidFill>
                  <a:srgbClr val="C00000"/>
                </a:solidFill>
              </a:rPr>
              <a:t>2</a:t>
            </a:r>
            <a:r>
              <a:rPr lang="fr-FR" sz="2400" dirty="0">
                <a:solidFill>
                  <a:srgbClr val="C00000"/>
                </a:solidFill>
              </a:rPr>
              <a:t>.</a:t>
            </a:r>
            <a:r>
              <a:rPr lang="fr-FR" sz="2400" dirty="0"/>
              <a:t> </a:t>
            </a:r>
            <a:r>
              <a:rPr lang="fr-FR" sz="2400" b="1" dirty="0" smtClean="0"/>
              <a:t>Secteur non santé</a:t>
            </a:r>
          </a:p>
          <a:p>
            <a:pPr lvl="1" indent="-457200" eaLnBrk="0" hangingPunct="0">
              <a:buClr>
                <a:srgbClr val="990033"/>
              </a:buClr>
              <a:buSzPct val="70000"/>
              <a:defRPr/>
            </a:pPr>
            <a:r>
              <a:rPr lang="fr-FR" sz="2400" b="1" dirty="0" smtClean="0">
                <a:solidFill>
                  <a:srgbClr val="C00000"/>
                </a:solidFill>
              </a:rPr>
              <a:t>3.</a:t>
            </a:r>
            <a:r>
              <a:rPr lang="fr-FR" sz="2400" b="1" dirty="0" smtClean="0"/>
              <a:t> </a:t>
            </a:r>
            <a:r>
              <a:rPr lang="fr-FR" sz="2400" b="1" dirty="0"/>
              <a:t>Secteur de la coordination </a:t>
            </a:r>
            <a:r>
              <a:rPr lang="fr-FR" sz="2400" b="1" dirty="0" smtClean="0"/>
              <a:t>nationale</a:t>
            </a:r>
            <a:r>
              <a:rPr lang="fr-FR" sz="2400" dirty="0" smtClean="0">
                <a:sym typeface="Wingdings" pitchFamily="2" charset="2"/>
              </a:rPr>
              <a:t> </a:t>
            </a:r>
            <a:endParaRPr lang="fr-FR" sz="2400" dirty="0">
              <a:sym typeface="Wingdings" pitchFamily="2" charset="2"/>
            </a:endParaRPr>
          </a:p>
          <a:p>
            <a:pPr lvl="1" indent="-457200" eaLnBrk="0" hangingPunct="0">
              <a:buClr>
                <a:srgbClr val="990033"/>
              </a:buClr>
              <a:buSzPct val="70000"/>
              <a:defRPr/>
            </a:pPr>
            <a:r>
              <a:rPr lang="fr-FR" sz="2400" dirty="0">
                <a:solidFill>
                  <a:srgbClr val="0070C0"/>
                </a:solidFill>
                <a:sym typeface="Wingdings" pitchFamily="2" charset="2"/>
              </a:rPr>
              <a:t>		</a:t>
            </a:r>
            <a:r>
              <a:rPr lang="fr-FR" sz="2400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fr-FR" sz="2400" dirty="0">
                <a:solidFill>
                  <a:srgbClr val="0070C0"/>
                </a:solidFill>
              </a:rPr>
              <a:t>		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0" y="3212976"/>
            <a:ext cx="8929687" cy="267765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9088" lvl="1" indent="-319088" eaLnBrk="0" hangingPunct="0">
              <a:buClr>
                <a:schemeClr val="accent2"/>
              </a:buClr>
              <a:buSzPct val="60000"/>
            </a:pPr>
            <a:r>
              <a:rPr lang="fr-FR" sz="2400" b="1" dirty="0">
                <a:solidFill>
                  <a:srgbClr val="006600"/>
                </a:solidFill>
              </a:rPr>
              <a:t>Structure de décision et d’orientation:</a:t>
            </a:r>
            <a:r>
              <a:rPr lang="fr-FR" sz="2400" i="1" dirty="0"/>
              <a:t> </a:t>
            </a:r>
            <a:r>
              <a:rPr lang="fr-FR" sz="2400" dirty="0"/>
              <a:t>le </a:t>
            </a:r>
            <a:r>
              <a:rPr lang="fr-FR" sz="2400" dirty="0" smtClean="0"/>
              <a:t>CNLS-IST</a:t>
            </a:r>
          </a:p>
          <a:p>
            <a:pPr marL="319088" indent="-319088" eaLnBrk="0" hangingPunct="0"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fr-CA" sz="2400" b="1" dirty="0">
              <a:solidFill>
                <a:srgbClr val="006600"/>
              </a:solidFill>
            </a:endParaRPr>
          </a:p>
          <a:p>
            <a:pPr marL="319088" indent="-319088" eaLnBrk="0" hangingPunct="0"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fr-CA" sz="2400" b="1" dirty="0">
                <a:solidFill>
                  <a:srgbClr val="006600"/>
                </a:solidFill>
              </a:rPr>
              <a:t>Structures de coordination :</a:t>
            </a:r>
            <a:endParaRPr lang="fr-FR" sz="2400" b="1" dirty="0">
              <a:solidFill>
                <a:srgbClr val="006600"/>
              </a:solidFill>
            </a:endParaRPr>
          </a:p>
          <a:p>
            <a:pPr marL="319088" lvl="1" indent="-319088" eaLnBrk="0" hangingPunct="0">
              <a:buClr>
                <a:schemeClr val="accent1"/>
              </a:buClr>
              <a:buSzPct val="70000"/>
              <a:buFont typeface="Wingdings 2" pitchFamily="18" charset="2"/>
              <a:buChar char=""/>
            </a:pPr>
            <a:r>
              <a:rPr lang="fr-FR" sz="2400" dirty="0"/>
              <a:t>Structures de coordination du CNLS-IST: </a:t>
            </a:r>
            <a:r>
              <a:rPr lang="fr-FR" sz="2400" dirty="0">
                <a:solidFill>
                  <a:srgbClr val="C00000"/>
                </a:solidFill>
              </a:rPr>
              <a:t>SP/CNLS-IST</a:t>
            </a:r>
            <a:r>
              <a:rPr lang="fr-FR" sz="2400" dirty="0" smtClean="0">
                <a:solidFill>
                  <a:srgbClr val="C00000"/>
                </a:solidFill>
              </a:rPr>
              <a:t>,</a:t>
            </a:r>
            <a:r>
              <a:rPr lang="fr-FR" sz="2400" dirty="0" smtClean="0">
                <a:solidFill>
                  <a:srgbClr val="0070C0"/>
                </a:solidFill>
              </a:rPr>
              <a:t> </a:t>
            </a:r>
            <a:r>
              <a:rPr lang="fr-FR" sz="2400" dirty="0">
                <a:solidFill>
                  <a:srgbClr val="0070C0"/>
                </a:solidFill>
              </a:rPr>
              <a:t>CILS, CMLS, CELS, </a:t>
            </a:r>
            <a:r>
              <a:rPr lang="fr-FR" sz="2400" dirty="0">
                <a:solidFill>
                  <a:srgbClr val="7030A0"/>
                </a:solidFill>
              </a:rPr>
              <a:t>CRLS, CPLS, </a:t>
            </a:r>
            <a:r>
              <a:rPr lang="fr-FR" sz="2400" dirty="0" smtClean="0">
                <a:solidFill>
                  <a:srgbClr val="7030A0"/>
                </a:solidFill>
              </a:rPr>
              <a:t>CCLS;</a:t>
            </a:r>
            <a:endParaRPr lang="fr-FR" sz="2400" dirty="0">
              <a:solidFill>
                <a:srgbClr val="7030A0"/>
              </a:solidFill>
            </a:endParaRPr>
          </a:p>
          <a:p>
            <a:pPr marL="319088" indent="-319088" eaLnBrk="0" hangingPunct="0"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fr-CA" sz="2400" b="1" dirty="0" smtClean="0">
                <a:solidFill>
                  <a:srgbClr val="006600"/>
                </a:solidFill>
              </a:rPr>
              <a:t>Structures </a:t>
            </a:r>
            <a:r>
              <a:rPr lang="fr-CA" sz="2400" b="1" dirty="0">
                <a:solidFill>
                  <a:srgbClr val="006600"/>
                </a:solidFill>
              </a:rPr>
              <a:t>d’exécution: </a:t>
            </a:r>
            <a:r>
              <a:rPr lang="fr-FR" sz="2400" dirty="0"/>
              <a:t>Points focaux des CILS, CMLS et CELS, ONG/</a:t>
            </a:r>
            <a:r>
              <a:rPr lang="fr-FR" sz="2400" dirty="0" err="1"/>
              <a:t>Asso</a:t>
            </a:r>
            <a:r>
              <a:rPr lang="fr-FR" sz="2400" dirty="0"/>
              <a:t>, OBC, Unités d’exécution des projets et programmes.</a:t>
            </a:r>
          </a:p>
        </p:txBody>
      </p:sp>
    </p:spTree>
    <p:extLst>
      <p:ext uri="{BB962C8B-B14F-4D97-AF65-F5344CB8AC3E}">
        <p14:creationId xmlns:p14="http://schemas.microsoft.com/office/powerpoint/2010/main" xmlns="" val="46786125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17A97-4DE6-4ABE-B5E2-A1E7B3F3AFE3}" type="slidenum">
              <a:rPr lang="fr-CA" smtClean="0"/>
              <a:pPr>
                <a:defRPr/>
              </a:pPr>
              <a:t>15</a:t>
            </a:fld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107504" y="44624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2400" b="1" dirty="0" smtClean="0">
                <a:solidFill>
                  <a:srgbClr val="FF0000"/>
                </a:solidFill>
              </a:rPr>
              <a:t>FINANCEMENT </a:t>
            </a:r>
            <a:r>
              <a:rPr lang="fr-CA" sz="2400" b="1" dirty="0">
                <a:solidFill>
                  <a:srgbClr val="FF0000"/>
                </a:solidFill>
              </a:rPr>
              <a:t>DE LA REPONSE </a:t>
            </a:r>
            <a:r>
              <a:rPr lang="fr-CA" sz="2400" b="1" dirty="0" smtClean="0">
                <a:solidFill>
                  <a:srgbClr val="FF0000"/>
                </a:solidFill>
              </a:rPr>
              <a:t>NATIONALE</a:t>
            </a:r>
          </a:p>
          <a:p>
            <a:pPr algn="ctr"/>
            <a:r>
              <a:rPr lang="fr-CA" sz="2400" b="1" dirty="0" smtClean="0">
                <a:solidFill>
                  <a:srgbClr val="FF0000"/>
                </a:solidFill>
              </a:rPr>
              <a:t> </a:t>
            </a:r>
            <a:r>
              <a:rPr lang="fr-CA" sz="2400" b="1" dirty="0">
                <a:solidFill>
                  <a:srgbClr val="FF0000"/>
                </a:solidFill>
              </a:rPr>
              <a:t>AU VIH DE 2016 A </a:t>
            </a:r>
            <a:r>
              <a:rPr lang="fr-CA" sz="2400" b="1" dirty="0" smtClean="0">
                <a:solidFill>
                  <a:srgbClr val="FF0000"/>
                </a:solidFill>
              </a:rPr>
              <a:t>2020 </a:t>
            </a:r>
            <a:r>
              <a:rPr lang="fr-CA" sz="2400" b="1" dirty="0">
                <a:solidFill>
                  <a:srgbClr val="0070C0"/>
                </a:solidFill>
              </a:rPr>
              <a:t>(1/4</a:t>
            </a:r>
            <a:r>
              <a:rPr lang="fr-CA" sz="2400" b="1" dirty="0" smtClean="0">
                <a:solidFill>
                  <a:srgbClr val="0070C0"/>
                </a:solidFill>
              </a:rPr>
              <a:t>)</a:t>
            </a:r>
            <a:endParaRPr lang="fr-CA" sz="24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-12158" y="1000287"/>
            <a:ext cx="9156157" cy="500136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fr-FR" alt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Budget du CSN-SIDA: </a:t>
            </a:r>
            <a:r>
              <a:rPr lang="fr-FR" alt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116 </a:t>
            </a:r>
            <a:r>
              <a:rPr lang="fr-FR" alt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740 345 747 F CFA </a:t>
            </a:r>
            <a:r>
              <a:rPr lang="fr-FR" alt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pour les 05 prochaines années</a:t>
            </a:r>
          </a:p>
          <a:p>
            <a:pPr algn="just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fr-FR" alt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Par </a:t>
            </a:r>
            <a:r>
              <a:rPr lang="fr-FR" alt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axe stratégique, ce coût est reparti comme suit: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Prévention</a:t>
            </a:r>
            <a:r>
              <a:rPr lang="fr-FR" alt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: 47 938 077 370 F CFA (</a:t>
            </a:r>
            <a:r>
              <a:rPr lang="fr-FR" altLang="fr-FR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41,06%</a:t>
            </a:r>
            <a:r>
              <a:rPr lang="fr-FR" alt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Soins, traitement et </a:t>
            </a:r>
            <a:r>
              <a:rPr lang="fr-FR" alt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soutien </a:t>
            </a:r>
            <a:r>
              <a:rPr lang="fr-FR" alt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47 282 433 027 F CFA (</a:t>
            </a:r>
            <a:r>
              <a:rPr lang="fr-FR" altLang="fr-FR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40,50%</a:t>
            </a:r>
            <a:r>
              <a:rPr lang="fr-FR" alt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Gouvernance</a:t>
            </a:r>
            <a:r>
              <a:rPr lang="fr-FR" altLang="fr-FR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: 21 519 835 350 F CFA (</a:t>
            </a:r>
            <a:r>
              <a:rPr lang="fr-FR" altLang="fr-FR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18,43</a:t>
            </a:r>
            <a:r>
              <a:rPr lang="fr-FR" altLang="fr-FR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%</a:t>
            </a:r>
            <a:r>
              <a:rPr lang="fr-FR" alt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marL="457200" lvl="1" indent="0" algn="just">
              <a:spcBef>
                <a:spcPts val="600"/>
              </a:spcBef>
            </a:pPr>
            <a:endParaRPr lang="fr-FR" altLang="fr-FR" sz="24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fr-FR" alt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Par secteur d’intervention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Secteur Santé:   </a:t>
            </a:r>
            <a:r>
              <a:rPr lang="fr-FR" alt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66 466 812 387 soit 56,94%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Secteur non santé:  </a:t>
            </a:r>
            <a:r>
              <a:rPr lang="fr-FR" alt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36 071 594 234 soit 30,90%</a:t>
            </a:r>
          </a:p>
          <a:p>
            <a:pPr lvl="1" algn="just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fr-FR" alt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Secteur de la coordination:  </a:t>
            </a:r>
            <a:r>
              <a:rPr lang="fr-FR" altLang="fr-FR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14 202 139 126 soit 12,17%</a:t>
            </a:r>
            <a:endParaRPr lang="fr-FR" altLang="fr-FR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94056120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17A97-4DE6-4ABE-B5E2-A1E7B3F3AFE3}" type="slidenum">
              <a:rPr lang="fr-CA" smtClean="0"/>
              <a:pPr>
                <a:defRPr/>
              </a:pPr>
              <a:t>16</a:t>
            </a:fld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107504" y="44624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2400" b="1" dirty="0" smtClean="0">
                <a:solidFill>
                  <a:srgbClr val="FF0000"/>
                </a:solidFill>
              </a:rPr>
              <a:t>FINANCEMENT </a:t>
            </a:r>
            <a:r>
              <a:rPr lang="fr-CA" sz="2400" b="1" dirty="0">
                <a:solidFill>
                  <a:srgbClr val="FF0000"/>
                </a:solidFill>
              </a:rPr>
              <a:t>DE LA REPONSE </a:t>
            </a:r>
            <a:r>
              <a:rPr lang="fr-CA" sz="2400" b="1" dirty="0" smtClean="0">
                <a:solidFill>
                  <a:srgbClr val="FF0000"/>
                </a:solidFill>
              </a:rPr>
              <a:t>NATIONALE</a:t>
            </a:r>
          </a:p>
          <a:p>
            <a:pPr algn="ctr"/>
            <a:r>
              <a:rPr lang="fr-CA" sz="2400" b="1" dirty="0" smtClean="0">
                <a:solidFill>
                  <a:srgbClr val="FF0000"/>
                </a:solidFill>
              </a:rPr>
              <a:t> </a:t>
            </a:r>
            <a:r>
              <a:rPr lang="fr-CA" sz="2400" b="1" dirty="0">
                <a:solidFill>
                  <a:srgbClr val="FF0000"/>
                </a:solidFill>
              </a:rPr>
              <a:t>AU VIH DE 2016 A </a:t>
            </a:r>
            <a:r>
              <a:rPr lang="fr-CA" sz="2400" b="1" dirty="0" smtClean="0">
                <a:solidFill>
                  <a:srgbClr val="FF0000"/>
                </a:solidFill>
              </a:rPr>
              <a:t>2020 </a:t>
            </a:r>
            <a:r>
              <a:rPr lang="fr-CA" sz="2400" b="1" dirty="0" smtClean="0">
                <a:solidFill>
                  <a:srgbClr val="0070C0"/>
                </a:solidFill>
              </a:rPr>
              <a:t>(4/4)</a:t>
            </a:r>
            <a:endParaRPr lang="fr-CA" sz="2400" b="1" dirty="0">
              <a:solidFill>
                <a:srgbClr val="0070C0"/>
              </a:solidFill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0" y="875621"/>
            <a:ext cx="9036496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spcBef>
                <a:spcPts val="1200"/>
              </a:spcBef>
              <a:spcAft>
                <a:spcPts val="1200"/>
              </a:spcAft>
            </a:pPr>
            <a:r>
              <a:rPr lang="fr-FR" altLang="fr-FR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Par an, le gap de financement est repartie comme suit:</a:t>
            </a:r>
            <a:endParaRPr lang="fr-FR" altLang="fr-FR" sz="2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6" name="Imag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5082" y="1556792"/>
            <a:ext cx="9174163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75258108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539552" y="3140968"/>
            <a:ext cx="8352928" cy="104584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III- EXPERIENCE AVEC LES PARLEMENTAIRES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89EF705-D12D-475C-B566-01EAF1095899}" type="slidenum">
              <a:rPr lang="fr-CA" smtClean="0"/>
              <a:pPr>
                <a:defRPr/>
              </a:pPr>
              <a:t>17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323923149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42" y="188640"/>
            <a:ext cx="8964488" cy="990600"/>
          </a:xfrm>
        </p:spPr>
        <p:txBody>
          <a:bodyPr/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</a:rPr>
              <a:t>Une collaboration gagnant-gagnant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640960" cy="5069160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/>
              <a:t>Partenariat manifesté par :</a:t>
            </a:r>
          </a:p>
          <a:p>
            <a:pPr algn="just"/>
            <a:r>
              <a:rPr lang="fr-FR" dirty="0" smtClean="0"/>
              <a:t>un appui à la mise en place d’un réseau des parlementaires de lutte contre le SIDA </a:t>
            </a:r>
          </a:p>
          <a:p>
            <a:pPr algn="just"/>
            <a:r>
              <a:rPr lang="fr-FR" dirty="0"/>
              <a:t>u</a:t>
            </a:r>
            <a:r>
              <a:rPr lang="fr-FR" dirty="0" smtClean="0"/>
              <a:t>n appui technique et financier à l’élaboration et la mise en œuvre de plans d’action</a:t>
            </a:r>
          </a:p>
          <a:p>
            <a:pPr algn="just"/>
            <a:r>
              <a:rPr lang="fr-FR" dirty="0" smtClean="0"/>
              <a:t>un appui à la participation aux grandes rencontres internationales</a:t>
            </a:r>
          </a:p>
          <a:p>
            <a:pPr algn="just"/>
            <a:r>
              <a:rPr lang="fr-FR" dirty="0" smtClean="0"/>
              <a:t>une participation des parlementaires aux sessions du CNLS-IST et à des groupes de travail au sein du SP/CNLS-IST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F501F40-6906-430B-B6EC-7C642986AC87}" type="slidenum">
              <a:rPr lang="fr-CA" smtClean="0"/>
              <a:pPr>
                <a:defRPr/>
              </a:pPr>
              <a:t>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294967295"/>
          </p:nvPr>
        </p:nvSpPr>
        <p:spPr>
          <a:xfrm>
            <a:off x="609600" y="6248400"/>
            <a:ext cx="5421313" cy="365125"/>
          </a:xfrm>
        </p:spPr>
        <p:txBody>
          <a:bodyPr/>
          <a:lstStyle/>
          <a:p>
            <a:pPr>
              <a:defRPr/>
            </a:pPr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53257102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200" b="1" dirty="0" smtClean="0">
                <a:solidFill>
                  <a:srgbClr val="FF0000"/>
                </a:solidFill>
              </a:rPr>
              <a:t>Des Résultats intéressants</a:t>
            </a:r>
            <a:endParaRPr lang="fr-FR" sz="42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442520" cy="4495800"/>
          </a:xfrm>
        </p:spPr>
        <p:txBody>
          <a:bodyPr/>
          <a:lstStyle/>
          <a:p>
            <a:pPr algn="just"/>
            <a:r>
              <a:rPr lang="fr-FR" dirty="0" smtClean="0"/>
              <a:t>Rôle important dans le processus d’adaptation de la loi type de N’Djamena qui a permis l’adoption de la Loi 30-2008 portant lutte contre le Sida et la protection des personnes vivant avec le VIH;</a:t>
            </a:r>
          </a:p>
          <a:p>
            <a:pPr algn="just"/>
            <a:r>
              <a:rPr lang="fr-FR" dirty="0" smtClean="0"/>
              <a:t>Des initiatives dans la lutte contre la stigmatisation et la discrimination;</a:t>
            </a:r>
          </a:p>
          <a:p>
            <a:pPr algn="just"/>
            <a:r>
              <a:rPr lang="fr-FR" dirty="0" smtClean="0"/>
              <a:t>Une prise en compte de plus en plus grande du VIH dans les budgets nationaux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CF501F40-6906-430B-B6EC-7C642986AC87}" type="slidenum">
              <a:rPr lang="fr-CA" smtClean="0"/>
              <a:pPr>
                <a:defRPr/>
              </a:pPr>
              <a:t>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4294967295"/>
          </p:nvPr>
        </p:nvSpPr>
        <p:spPr>
          <a:xfrm>
            <a:off x="609600" y="6248400"/>
            <a:ext cx="5421313" cy="365125"/>
          </a:xfrm>
        </p:spPr>
        <p:txBody>
          <a:bodyPr/>
          <a:lstStyle/>
          <a:p>
            <a:pPr>
              <a:defRPr/>
            </a:pPr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329735538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17A97-4DE6-4ABE-B5E2-A1E7B3F3AFE3}" type="slidenum">
              <a:rPr lang="fr-CA" smtClean="0"/>
              <a:pPr>
                <a:defRPr/>
              </a:pPr>
              <a:t>2</a:t>
            </a:fld>
            <a:endParaRPr lang="fr-CA"/>
          </a:p>
        </p:txBody>
      </p:sp>
      <p:sp>
        <p:nvSpPr>
          <p:cNvPr id="4" name="Rectangle 3"/>
          <p:cNvSpPr/>
          <p:nvPr/>
        </p:nvSpPr>
        <p:spPr>
          <a:xfrm>
            <a:off x="899592" y="1196752"/>
            <a:ext cx="8244408" cy="349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400" dirty="0"/>
              <a:t>INTRODUCTION</a:t>
            </a:r>
          </a:p>
          <a:p>
            <a:pPr marL="900113" indent="-546100" algn="just">
              <a:spcBef>
                <a:spcPts val="1200"/>
              </a:spcBef>
              <a:spcAft>
                <a:spcPts val="600"/>
              </a:spcAft>
              <a:buAutoNum type="romanUcPeriod"/>
            </a:pPr>
            <a:r>
              <a:rPr lang="fr-CA" sz="2400" dirty="0" smtClean="0">
                <a:solidFill>
                  <a:srgbClr val="0070C0"/>
                </a:solidFill>
              </a:rPr>
              <a:t>Situation Épidémiologique</a:t>
            </a:r>
            <a:endParaRPr lang="fr-CA" sz="2400" dirty="0">
              <a:solidFill>
                <a:srgbClr val="0070C0"/>
              </a:solidFill>
            </a:endParaRPr>
          </a:p>
          <a:p>
            <a:pPr marL="900113" indent="-546100" algn="just">
              <a:spcBef>
                <a:spcPts val="1200"/>
              </a:spcBef>
              <a:spcAft>
                <a:spcPts val="600"/>
              </a:spcAft>
              <a:buAutoNum type="romanUcPeriod"/>
            </a:pPr>
            <a:r>
              <a:rPr lang="fr-CA" sz="2400" dirty="0" smtClean="0">
                <a:solidFill>
                  <a:srgbClr val="0070C0"/>
                </a:solidFill>
              </a:rPr>
              <a:t>Réponse nationale: le CSN 2016-2020</a:t>
            </a:r>
            <a:endParaRPr lang="fr-CA" sz="2400" dirty="0">
              <a:solidFill>
                <a:srgbClr val="0070C0"/>
              </a:solidFill>
            </a:endParaRPr>
          </a:p>
          <a:p>
            <a:pPr marL="900113" indent="-546100" algn="just">
              <a:spcBef>
                <a:spcPts val="1200"/>
              </a:spcBef>
              <a:spcAft>
                <a:spcPts val="600"/>
              </a:spcAft>
              <a:buAutoNum type="romanUcPeriod"/>
            </a:pPr>
            <a:r>
              <a:rPr lang="fr-CA" sz="2400" dirty="0" smtClean="0">
                <a:solidFill>
                  <a:srgbClr val="0070C0"/>
                </a:solidFill>
              </a:rPr>
              <a:t>Quelles expérience avec les parlementaires?</a:t>
            </a:r>
          </a:p>
          <a:p>
            <a:pPr marL="354013" algn="just">
              <a:spcBef>
                <a:spcPts val="1200"/>
              </a:spcBef>
              <a:spcAft>
                <a:spcPts val="600"/>
              </a:spcAft>
            </a:pPr>
            <a:r>
              <a:rPr lang="fr-CA" sz="2400" dirty="0" smtClean="0"/>
              <a:t>CONCLUSION</a:t>
            </a:r>
            <a:r>
              <a:rPr lang="fr-CA" sz="2400" dirty="0" smtClean="0">
                <a:solidFill>
                  <a:srgbClr val="FF0000"/>
                </a:solidFill>
              </a:rPr>
              <a:t>  </a:t>
            </a:r>
            <a:endParaRPr lang="fr-CA" sz="2400" dirty="0" smtClean="0"/>
          </a:p>
          <a:p>
            <a:pPr algn="just"/>
            <a:endParaRPr lang="fr-FR" b="1" dirty="0" smtClean="0"/>
          </a:p>
          <a:p>
            <a:endParaRPr lang="fr-FR" b="1" dirty="0"/>
          </a:p>
        </p:txBody>
      </p:sp>
      <p:sp>
        <p:nvSpPr>
          <p:cNvPr id="5" name="Rectangle 4"/>
          <p:cNvSpPr/>
          <p:nvPr/>
        </p:nvSpPr>
        <p:spPr>
          <a:xfrm>
            <a:off x="1691680" y="332656"/>
            <a:ext cx="63144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2800" b="1" dirty="0" smtClean="0">
                <a:solidFill>
                  <a:srgbClr val="FF0000"/>
                </a:solidFill>
              </a:rPr>
              <a:t>PLAN DE PRESENTATION</a:t>
            </a:r>
            <a:endParaRPr lang="fr-CA" sz="2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273490969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17A97-4DE6-4ABE-B5E2-A1E7B3F3AFE3}" type="slidenum">
              <a:rPr lang="fr-CA" smtClean="0"/>
              <a:pPr>
                <a:defRPr/>
              </a:pPr>
              <a:t>20</a:t>
            </a:fld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108799" y="145239"/>
            <a:ext cx="8928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A" sz="2400" b="1" dirty="0" smtClean="0">
                <a:solidFill>
                  <a:srgbClr val="FF0000"/>
                </a:solidFill>
              </a:rPr>
              <a:t>CONCLUSION</a:t>
            </a:r>
            <a:endParaRPr lang="fr-CA" sz="2400" b="1" dirty="0">
              <a:solidFill>
                <a:srgbClr val="FF0000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3921" y="825579"/>
            <a:ext cx="9146591" cy="572464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3" indent="-45720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  <a:defRPr/>
            </a:pPr>
            <a:r>
              <a:rPr lang="fr-FR" sz="2400" dirty="0" smtClean="0">
                <a:latin typeface="+mj-lt"/>
              </a:rPr>
              <a:t>Il est indéniable que 30 ans après la découverte des premiers cas de Sida, le Burkina Faso fait toujours face à une situation épidémiologique complexe;</a:t>
            </a:r>
          </a:p>
          <a:p>
            <a:pPr marL="0" lvl="3" indent="-45720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  <a:defRPr/>
            </a:pPr>
            <a:r>
              <a:rPr lang="fr-FR" sz="2400" dirty="0" smtClean="0">
                <a:latin typeface="+mj-lt"/>
              </a:rPr>
              <a:t>On note une baisse importante de la prévalence en population générale, mais des catégories de populations et certaines régions connaissent des taux élevés;</a:t>
            </a:r>
          </a:p>
          <a:p>
            <a:pPr marL="0" lvl="3" indent="-45720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  <a:defRPr/>
            </a:pPr>
            <a:r>
              <a:rPr lang="fr-FR" sz="2400" dirty="0" smtClean="0">
                <a:latin typeface="+mj-lt"/>
              </a:rPr>
              <a:t>Des efforts ont été faits pour assurer un accès des PVVIH aux soins et traitements, mais un nombre important de personnes infectées sont toujours en besoin de traitement;</a:t>
            </a:r>
          </a:p>
          <a:p>
            <a:pPr marL="0" lvl="3" indent="-457200" algn="just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SzPct val="100000"/>
              <a:buFont typeface="Wingdings" pitchFamily="2" charset="2"/>
              <a:buChar char="Ø"/>
              <a:defRPr/>
            </a:pPr>
            <a:r>
              <a:rPr lang="fr-FR" sz="2400" dirty="0" smtClean="0">
                <a:latin typeface="+mj-lt"/>
              </a:rPr>
              <a:t>Les parlementaires ont joué et continuent de jouer un rôle prépondérant dans le plaidoyer pour la mobilisation des ressources et pour l’amélioration de l’environnement; mais il est important que leur implication s’intensifie pour augmenter les ressources domestiques et lever certaines </a:t>
            </a:r>
            <a:r>
              <a:rPr lang="fr-FR" sz="2400" smtClean="0">
                <a:latin typeface="+mj-lt"/>
              </a:rPr>
              <a:t>barrières politiques.</a:t>
            </a:r>
            <a:endParaRPr lang="fr-FR" sz="2400" dirty="0">
              <a:latin typeface="+mj-lt"/>
            </a:endParaRP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419008298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A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17A97-4DE6-4ABE-B5E2-A1E7B3F3AFE3}" type="slidenum">
              <a:rPr lang="fr-CA" smtClean="0"/>
              <a:pPr>
                <a:defRPr/>
              </a:pPr>
              <a:t>21</a:t>
            </a:fld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0" y="3501008"/>
            <a:ext cx="9144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400" b="1" cap="small" dirty="0" smtClean="0">
                <a:solidFill>
                  <a:srgbClr val="7030A0"/>
                </a:solidFill>
                <a:latin typeface="Cambria" panose="02040503050406030204" pitchFamily="18" charset="0"/>
              </a:rPr>
              <a:t>Merci pour votre aimable attention</a:t>
            </a:r>
            <a:endParaRPr lang="fr-FR" sz="4400" b="1" cap="small" dirty="0">
              <a:solidFill>
                <a:srgbClr val="7030A0"/>
              </a:solidFill>
              <a:latin typeface="Cambria" panose="02040503050406030204" pitchFamily="18" charset="0"/>
            </a:endParaRPr>
          </a:p>
        </p:txBody>
      </p:sp>
      <p:pic>
        <p:nvPicPr>
          <p:cNvPr id="8" name="Picture 1" descr="C:\Users\Diallo Fatoumata\Desktop\Desktop\Desktop\Desktop\GestionATech\SPCNLS\Logos\logoBFmodif_bon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3038" y="141288"/>
            <a:ext cx="2382738" cy="2207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fpAnimswapImgFP1" descr="http://www.insd.bf/BurkinaFaso.gif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6372200" y="333374"/>
            <a:ext cx="2520975" cy="1655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e 9"/>
          <p:cNvGrpSpPr/>
          <p:nvPr/>
        </p:nvGrpSpPr>
        <p:grpSpPr>
          <a:xfrm>
            <a:off x="539553" y="5630591"/>
            <a:ext cx="8005940" cy="1124581"/>
            <a:chOff x="0" y="5442"/>
            <a:chExt cx="2885581" cy="443360"/>
          </a:xfrm>
        </p:grpSpPr>
        <p:grpSp>
          <p:nvGrpSpPr>
            <p:cNvPr id="11" name="Groupe 10"/>
            <p:cNvGrpSpPr/>
            <p:nvPr/>
          </p:nvGrpSpPr>
          <p:grpSpPr>
            <a:xfrm>
              <a:off x="0" y="51759"/>
              <a:ext cx="495787" cy="297386"/>
              <a:chOff x="1" y="0"/>
              <a:chExt cx="495886" cy="297712"/>
            </a:xfrm>
          </p:grpSpPr>
          <p:sp>
            <p:nvSpPr>
              <p:cNvPr id="13" name="Zone de texte 2"/>
              <p:cNvSpPr txBox="1">
                <a:spLocks noChangeArrowheads="1"/>
              </p:cNvSpPr>
              <p:nvPr/>
            </p:nvSpPr>
            <p:spPr bwMode="auto">
              <a:xfrm>
                <a:off x="1" y="0"/>
                <a:ext cx="181713" cy="297712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4800" b="1" dirty="0">
                    <a:ln w="6350" cap="flat" cmpd="sng" algn="ctr">
                      <a:solidFill>
                        <a:srgbClr val="054697"/>
                      </a:solidFill>
                      <a:prstDash val="solid"/>
                      <a:round/>
                    </a:ln>
                    <a:solidFill>
                      <a:srgbClr val="FF0000"/>
                    </a:solidFill>
                    <a:effectLst>
                      <a:outerShdw blurRad="41275" dist="20320" dir="1800000" algn="tl">
                        <a:srgbClr val="000000">
                          <a:alpha val="40000"/>
                        </a:srgbClr>
                      </a:outerShdw>
                    </a:effectLst>
                    <a:ea typeface="Calibri"/>
                    <a:cs typeface="Times New Roman"/>
                  </a:rPr>
                  <a:t>3</a:t>
                </a:r>
                <a:endParaRPr lang="fr-FR" sz="4800" dirty="0">
                  <a:effectLst/>
                  <a:ea typeface="Calibri"/>
                  <a:cs typeface="Times New Roman"/>
                </a:endParaRPr>
              </a:p>
            </p:txBody>
          </p:sp>
          <p:pic>
            <p:nvPicPr>
              <p:cNvPr id="14" name="Picture 1" descr="C:\Users\Diallo Fatoumata\Desktop\Desktop\Desktop\Desktop\GestionATech\SPCNLS\Logos\logoBFmodif_bon[1].gif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1714" y="0"/>
                <a:ext cx="314173" cy="297491"/>
              </a:xfrm>
              <a:prstGeom prst="rect">
                <a:avLst/>
              </a:prstGeom>
              <a:ln/>
              <a:extLst/>
            </p:spPr>
            <p:style>
              <a:lnRef idx="3">
                <a:schemeClr val="lt1"/>
              </a:lnRef>
              <a:fillRef idx="1">
                <a:schemeClr val="accent3"/>
              </a:fillRef>
              <a:effectRef idx="1">
                <a:schemeClr val="accent3"/>
              </a:effectRef>
              <a:fontRef idx="minor">
                <a:schemeClr val="lt1"/>
              </a:fontRef>
            </p:style>
          </p:pic>
        </p:grpSp>
        <p:sp>
          <p:nvSpPr>
            <p:cNvPr id="12" name="Zone de texte 2"/>
            <p:cNvSpPr txBox="1">
              <a:spLocks noChangeArrowheads="1"/>
            </p:cNvSpPr>
            <p:nvPr/>
          </p:nvSpPr>
          <p:spPr bwMode="auto">
            <a:xfrm>
              <a:off x="495787" y="5442"/>
              <a:ext cx="2389794" cy="443360"/>
            </a:xfrm>
            <a:prstGeom prst="rect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fr-FR" sz="1400">
                  <a:effectLst/>
                  <a:latin typeface="Script MT Bold"/>
                  <a:ea typeface="Calibri"/>
                  <a:cs typeface="Times New Roman"/>
                </a:rPr>
                <a:t>Ans  de Sida au Burkina Faso</a:t>
              </a:r>
              <a:endParaRPr lang="fr-FR" sz="1100">
                <a:effectLst/>
                <a:ea typeface="Calibri"/>
                <a:cs typeface="Times New Roman"/>
              </a:endParaRPr>
            </a:p>
            <a:p>
              <a:pPr>
                <a:lnSpc>
                  <a:spcPct val="107000"/>
                </a:lnSpc>
                <a:spcAft>
                  <a:spcPts val="0"/>
                </a:spcAft>
              </a:pPr>
              <a:r>
                <a:rPr lang="fr-FR" sz="1000" i="1">
                  <a:effectLst/>
                  <a:ea typeface="Calibri"/>
                  <a:cs typeface="Times New Roman"/>
                </a:rPr>
                <a:t>Enseignement et perspective</a:t>
              </a:r>
              <a:endParaRPr lang="fr-FR" sz="1100">
                <a:effectLst/>
                <a:ea typeface="Calibri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1850890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INTRODUCTION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23848" cy="4495800"/>
          </a:xfrm>
        </p:spPr>
        <p:txBody>
          <a:bodyPr/>
          <a:lstStyle/>
          <a:p>
            <a:r>
              <a:rPr lang="fr-FR" dirty="0" smtClean="0"/>
              <a:t>Les premiers de Sida cas ont été déclarés en 1986;</a:t>
            </a:r>
          </a:p>
          <a:p>
            <a:endParaRPr lang="fr-FR" dirty="0" smtClean="0"/>
          </a:p>
          <a:p>
            <a:r>
              <a:rPr lang="fr-FR" dirty="0" smtClean="0"/>
              <a:t>La réponse nationale est basée sur la </a:t>
            </a:r>
            <a:r>
              <a:rPr lang="fr-FR" dirty="0" err="1" smtClean="0"/>
              <a:t>multisectorialité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Malgré </a:t>
            </a:r>
            <a:r>
              <a:rPr lang="fr-FR" dirty="0"/>
              <a:t>les efforts </a:t>
            </a:r>
            <a:r>
              <a:rPr lang="fr-FR" dirty="0" smtClean="0"/>
              <a:t>consentis les acquis </a:t>
            </a:r>
            <a:r>
              <a:rPr lang="fr-FR" dirty="0"/>
              <a:t>importants</a:t>
            </a:r>
            <a:r>
              <a:rPr lang="fr-FR" dirty="0" smtClean="0"/>
              <a:t>, </a:t>
            </a:r>
            <a:r>
              <a:rPr lang="fr-FR" dirty="0"/>
              <a:t>le VIH demeure toujours une préoccupation de premier ordre au Burkina Faso;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9A34840-6D6A-4B3F-95EA-7F7C627A040D}" type="slidenum">
              <a:rPr lang="fr-CA" smtClean="0"/>
              <a:pPr>
                <a:defRPr/>
              </a:pPr>
              <a:t>3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294967295"/>
          </p:nvPr>
        </p:nvSpPr>
        <p:spPr>
          <a:xfrm>
            <a:off x="609600" y="6248400"/>
            <a:ext cx="5421313" cy="365125"/>
          </a:xfrm>
        </p:spPr>
        <p:txBody>
          <a:bodyPr/>
          <a:lstStyle/>
          <a:p>
            <a:pPr>
              <a:defRPr/>
            </a:pPr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23443009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 bwMode="auto">
          <a:xfrm>
            <a:off x="1709739" y="2565510"/>
            <a:ext cx="5732860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fr-CA" sz="28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</a:p>
          <a:p>
            <a:pPr algn="ctr" eaLnBrk="1" hangingPunct="1">
              <a:defRPr/>
            </a:pPr>
            <a:r>
              <a:rPr lang="fr-CA" sz="28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r>
              <a:rPr lang="fr-CA" sz="28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I- </a:t>
            </a:r>
            <a:r>
              <a:rPr lang="fr-CA" sz="2800" b="1" dirty="0" smtClean="0">
                <a:solidFill>
                  <a:srgbClr val="FF0000"/>
                </a:solidFill>
                <a:latin typeface="+mj-lt"/>
              </a:rPr>
              <a:t>ÉPIDÉMIOLOGIE DU VIH AU BURKINA FASO</a:t>
            </a:r>
          </a:p>
          <a:p>
            <a:pPr algn="ctr" eaLnBrk="1" hangingPunct="1">
              <a:defRPr/>
            </a:pPr>
            <a:endParaRPr lang="fr-CA" sz="28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10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4"/>
          <p:cNvSpPr txBox="1">
            <a:spLocks noChangeArrowheads="1"/>
          </p:cNvSpPr>
          <p:nvPr/>
        </p:nvSpPr>
        <p:spPr bwMode="auto">
          <a:xfrm>
            <a:off x="1547812" y="404664"/>
            <a:ext cx="5724525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r>
              <a:rPr lang="fr-FR" sz="2000" dirty="0">
                <a:solidFill>
                  <a:srgbClr val="00B050"/>
                </a:solidFill>
                <a:latin typeface="Arial Black" pitchFamily="34" charset="0"/>
              </a:rPr>
              <a:t>ESTIMATION POUR LE BURKINA FASO</a:t>
            </a:r>
            <a:endParaRPr lang="fr-FR" sz="2000" dirty="0">
              <a:solidFill>
                <a:srgbClr val="0000FF"/>
              </a:solidFill>
              <a:latin typeface="Arial Black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fr-FR" sz="2000" dirty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 R</a:t>
            </a:r>
            <a:r>
              <a:rPr lang="fr-FR" sz="2000" dirty="0">
                <a:solidFill>
                  <a:srgbClr val="FF0000"/>
                </a:solidFill>
                <a:latin typeface="Arial Black" pitchFamily="34" charset="0"/>
              </a:rPr>
              <a:t>apport ONUSIDA 2015</a:t>
            </a:r>
            <a:endParaRPr lang="fr-FR" sz="2000" dirty="0">
              <a:solidFill>
                <a:srgbClr val="FF0000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79512" y="1588137"/>
            <a:ext cx="4411461" cy="44750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Clr>
                <a:srgbClr val="FF0000"/>
              </a:buClr>
              <a:buSzPct val="200000"/>
              <a:buFont typeface="Wingdings" pitchFamily="2" charset="2"/>
              <a:buNone/>
              <a:defRPr/>
            </a:pPr>
            <a:endParaRPr lang="fr-FR" sz="2000" b="1" dirty="0">
              <a:latin typeface="+mj-lt"/>
            </a:endParaRP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SzPct val="200000"/>
              <a:buFont typeface="Wingdings" pitchFamily="2" charset="2"/>
              <a:buNone/>
              <a:defRPr/>
            </a:pPr>
            <a:r>
              <a:rPr lang="fr-FR" sz="2000" b="1" dirty="0">
                <a:latin typeface="+mj-lt"/>
              </a:rPr>
              <a:t> La Prévalence  du VIH chez les adultes 15-49 ans   : </a:t>
            </a: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SzPct val="200000"/>
              <a:buFont typeface="Wingdings" pitchFamily="2" charset="2"/>
              <a:buNone/>
              <a:defRPr/>
            </a:pPr>
            <a:endParaRPr lang="fr-FR" sz="2400" b="1" dirty="0">
              <a:latin typeface="+mj-lt"/>
            </a:endParaRPr>
          </a:p>
          <a:p>
            <a:pPr eaLnBrk="1" hangingPunct="1">
              <a:lnSpc>
                <a:spcPct val="80000"/>
              </a:lnSpc>
              <a:buClr>
                <a:srgbClr val="FF0000"/>
              </a:buClr>
              <a:buSzPct val="200000"/>
              <a:buFont typeface="Wingdings" pitchFamily="2" charset="2"/>
              <a:buNone/>
              <a:defRPr/>
            </a:pPr>
            <a:endParaRPr lang="fr-FR" sz="2000" b="1" dirty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FF0000"/>
                </a:solidFill>
                <a:latin typeface="+mj-lt"/>
              </a:rPr>
              <a:t>0,90% [0,80-1,10] en 2014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r-FR" sz="2400" b="1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sz="2400" b="1" dirty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000" b="1" dirty="0">
                <a:latin typeface="+mj-lt"/>
              </a:rPr>
              <a:t>La prévalence chez les jeunes de  15-24 ans: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r-FR" sz="2000" b="1" strike="sngStrike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sz="2000" b="1" strike="sngStrike" dirty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FF0000"/>
                </a:solidFill>
                <a:latin typeface="+mj-lt"/>
              </a:rPr>
              <a:t>Filles</a:t>
            </a:r>
            <a:r>
              <a:rPr lang="fr-FR" sz="2000" b="1" dirty="0">
                <a:solidFill>
                  <a:srgbClr val="FF0000"/>
                </a:solidFill>
                <a:latin typeface="+mj-lt"/>
                <a:sym typeface="Wingdings" pitchFamily="2" charset="2"/>
              </a:rPr>
              <a:t> </a:t>
            </a:r>
            <a:r>
              <a:rPr lang="fr-FR" sz="2000" b="1" dirty="0">
                <a:solidFill>
                  <a:srgbClr val="FF0000"/>
                </a:solidFill>
                <a:latin typeface="+mj-lt"/>
              </a:rPr>
              <a:t>0,50% [0,42-0,61] en 2014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r-FR" sz="2000" b="1" strike="sngStrike" dirty="0">
              <a:solidFill>
                <a:srgbClr val="FF0000"/>
              </a:solidFill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000" b="1" dirty="0">
                <a:solidFill>
                  <a:srgbClr val="FF0000"/>
                </a:solidFill>
                <a:latin typeface="+mj-lt"/>
              </a:rPr>
              <a:t>Garçons</a:t>
            </a:r>
            <a:r>
              <a:rPr lang="fr-FR" sz="2000" b="1" dirty="0">
                <a:solidFill>
                  <a:srgbClr val="FF0000"/>
                </a:solidFill>
                <a:latin typeface="+mj-lt"/>
                <a:sym typeface="Wingdings" pitchFamily="2" charset="2"/>
              </a:rPr>
              <a:t></a:t>
            </a:r>
            <a:r>
              <a:rPr lang="fr-FR" sz="2000" b="1" dirty="0">
                <a:solidFill>
                  <a:srgbClr val="FF0000"/>
                </a:solidFill>
                <a:latin typeface="+mj-lt"/>
              </a:rPr>
              <a:t>0,40% [0,30-0,50] en 2014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fr-FR" sz="2400" b="1" dirty="0">
              <a:latin typeface="+mj-lt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669900" y="1588137"/>
            <a:ext cx="3204876" cy="47459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fr-FR" dirty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fr-FR" sz="2000" b="1" dirty="0">
                <a:latin typeface="+mj-lt"/>
              </a:rPr>
              <a:t> Total PVVIH    = 110.000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sz="2000" dirty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fr-FR" sz="900" dirty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fr-FR" sz="2000" b="1" dirty="0">
                <a:latin typeface="+mj-lt"/>
              </a:rPr>
              <a:t> Adulte VIH = 95 000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sz="1000" b="1" dirty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fr-FR" sz="2000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fr-FR" sz="2000" b="1" dirty="0">
                <a:latin typeface="+mj-lt"/>
              </a:rPr>
              <a:t>     Femme VIH+  = 57 000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sz="2000" dirty="0">
              <a:latin typeface="+mj-lt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sz="1100" dirty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fr-FR" sz="2000" b="1" dirty="0">
                <a:latin typeface="+mj-lt"/>
              </a:rPr>
              <a:t> Enfants &lt;15ans VIH+ =  13 000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sz="1200" b="1" dirty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fr-FR" sz="2000" dirty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fr-FR" sz="2000" b="1" dirty="0">
                <a:latin typeface="+mj-lt"/>
              </a:rPr>
              <a:t> Décès VIH+ (A+E) = 3800</a:t>
            </a:r>
          </a:p>
          <a:p>
            <a:pPr eaLnBrk="1" hangingPunct="1">
              <a:lnSpc>
                <a:spcPct val="80000"/>
              </a:lnSpc>
              <a:defRPr/>
            </a:pPr>
            <a:endParaRPr lang="fr-FR" sz="2000" b="1" dirty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fr-FR" sz="2000" b="1" dirty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fr-FR" sz="2000" b="1" dirty="0">
                <a:latin typeface="+mj-lt"/>
              </a:rPr>
              <a:t> Orphelins =  75 000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fr-CA" sz="2000" b="1" dirty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fr-B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97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4"/>
          <p:cNvSpPr txBox="1">
            <a:spLocks noChangeArrowheads="1"/>
          </p:cNvSpPr>
          <p:nvPr/>
        </p:nvSpPr>
        <p:spPr bwMode="auto">
          <a:xfrm>
            <a:off x="1143000" y="260648"/>
            <a:ext cx="6858000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r>
              <a:rPr lang="fr-FR" sz="2000" dirty="0">
                <a:solidFill>
                  <a:srgbClr val="00B050"/>
                </a:solidFill>
                <a:latin typeface="Arial Black" pitchFamily="34" charset="0"/>
              </a:rPr>
              <a:t>CARTOGRAPHIE VIH AU BURKINA FASO</a:t>
            </a:r>
            <a:endParaRPr lang="fr-FR" sz="2000" dirty="0">
              <a:solidFill>
                <a:srgbClr val="0000FF"/>
              </a:solidFill>
              <a:latin typeface="Arial Black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fr-FR" sz="2000" dirty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 R</a:t>
            </a:r>
            <a:r>
              <a:rPr lang="fr-FR" sz="2000" dirty="0">
                <a:solidFill>
                  <a:srgbClr val="FF0000"/>
                </a:solidFill>
                <a:latin typeface="Arial Black" pitchFamily="34" charset="0"/>
              </a:rPr>
              <a:t>apport  2015</a:t>
            </a:r>
            <a:endParaRPr lang="fr-FR" sz="2000" dirty="0">
              <a:solidFill>
                <a:srgbClr val="FF0000"/>
              </a:solidFill>
            </a:endParaRPr>
          </a:p>
        </p:txBody>
      </p:sp>
      <p:pic>
        <p:nvPicPr>
          <p:cNvPr id="20484" name="Imag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692" y="1142332"/>
            <a:ext cx="8568952" cy="5110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42180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4"/>
          <p:cNvSpPr txBox="1">
            <a:spLocks noChangeArrowheads="1"/>
          </p:cNvSpPr>
          <p:nvPr/>
        </p:nvSpPr>
        <p:spPr bwMode="auto">
          <a:xfrm>
            <a:off x="1108217" y="315793"/>
            <a:ext cx="6858000" cy="7080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  <a:defRPr/>
            </a:pPr>
            <a:r>
              <a:rPr lang="fr-FR" sz="2000" dirty="0">
                <a:solidFill>
                  <a:srgbClr val="00B050"/>
                </a:solidFill>
                <a:latin typeface="Arial Black" pitchFamily="34" charset="0"/>
              </a:rPr>
              <a:t>SEROSURVEILLANCE AU BURKINA FASO</a:t>
            </a:r>
            <a:endParaRPr lang="fr-FR" sz="2000" dirty="0">
              <a:solidFill>
                <a:srgbClr val="0000FF"/>
              </a:solidFill>
              <a:latin typeface="Arial Black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fr-FR" sz="2000" dirty="0">
                <a:solidFill>
                  <a:srgbClr val="FF0000"/>
                </a:solidFill>
                <a:latin typeface="Arial Black" pitchFamily="34" charset="0"/>
                <a:sym typeface="Wingdings" pitchFamily="2" charset="2"/>
              </a:rPr>
              <a:t> R</a:t>
            </a:r>
            <a:r>
              <a:rPr lang="fr-FR" sz="2000" dirty="0">
                <a:solidFill>
                  <a:srgbClr val="FF0000"/>
                </a:solidFill>
                <a:latin typeface="Arial Black" pitchFamily="34" charset="0"/>
              </a:rPr>
              <a:t>apport  2015</a:t>
            </a:r>
            <a:endParaRPr lang="fr-FR" sz="2000" dirty="0">
              <a:solidFill>
                <a:srgbClr val="FF0000"/>
              </a:solidFill>
            </a:endParaRPr>
          </a:p>
        </p:txBody>
      </p:sp>
      <p:pic>
        <p:nvPicPr>
          <p:cNvPr id="21508" name="Graphique 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568951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2962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ZoneTexte 4"/>
          <p:cNvSpPr txBox="1">
            <a:spLocks noChangeArrowheads="1"/>
          </p:cNvSpPr>
          <p:nvPr/>
        </p:nvSpPr>
        <p:spPr bwMode="auto">
          <a:xfrm>
            <a:off x="1143000" y="260648"/>
            <a:ext cx="6858000" cy="7080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 typeface="Wingdings" pitchFamily="2" charset="2"/>
              <a:buNone/>
            </a:pPr>
            <a:r>
              <a:rPr lang="fr-CA" altLang="fr-FR" sz="2000" dirty="0">
                <a:solidFill>
                  <a:srgbClr val="00B050"/>
                </a:solidFill>
                <a:latin typeface="Arial Black" pitchFamily="34" charset="0"/>
              </a:rPr>
              <a:t>SURVEILLANCE  DU VIH DANS CERTAINS GROUPES SPECIFIQUES</a:t>
            </a:r>
            <a:endParaRPr lang="fr-FR" altLang="fr-FR" sz="2000" dirty="0">
              <a:solidFill>
                <a:srgbClr val="FF0000"/>
              </a:solidFill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38817301"/>
              </p:ext>
            </p:extLst>
          </p:nvPr>
        </p:nvGraphicFramePr>
        <p:xfrm>
          <a:off x="179512" y="968674"/>
          <a:ext cx="8712968" cy="526863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176115"/>
                <a:gridCol w="2632529"/>
                <a:gridCol w="2904324"/>
              </a:tblGrid>
              <a:tr h="1245313">
                <a:tc>
                  <a:txBody>
                    <a:bodyPr/>
                    <a:lstStyle/>
                    <a:p>
                      <a:pPr algn="ctr"/>
                      <a:r>
                        <a:rPr lang="fr-BE" sz="2400" dirty="0" smtClean="0"/>
                        <a:t>GROUPES</a:t>
                      </a:r>
                      <a:endParaRPr lang="fr-BE" sz="2400" dirty="0"/>
                    </a:p>
                  </a:txBody>
                  <a:tcPr marL="68578" marR="68578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400" dirty="0" smtClean="0"/>
                        <a:t>PREVALENCE</a:t>
                      </a:r>
                      <a:endParaRPr lang="fr-BE" sz="2400" dirty="0"/>
                    </a:p>
                  </a:txBody>
                  <a:tcPr marL="68578" marR="68578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400" dirty="0" smtClean="0"/>
                        <a:t>SOURCE</a:t>
                      </a:r>
                      <a:endParaRPr lang="fr-BE" sz="2400" dirty="0"/>
                    </a:p>
                  </a:txBody>
                  <a:tcPr marL="68578" marR="68578" marT="45707" marB="45707" anchor="ctr"/>
                </a:tc>
              </a:tr>
              <a:tr h="1601413">
                <a:tc>
                  <a:txBody>
                    <a:bodyPr/>
                    <a:lstStyle/>
                    <a:p>
                      <a:pPr algn="ctr"/>
                      <a:r>
                        <a:rPr lang="fr-BE" sz="2400" dirty="0" smtClean="0"/>
                        <a:t>Travailleurs de sexe</a:t>
                      </a:r>
                    </a:p>
                    <a:p>
                      <a:pPr algn="ctr"/>
                      <a:r>
                        <a:rPr lang="fr-BE" sz="2400" dirty="0" smtClean="0"/>
                        <a:t> (TS) </a:t>
                      </a:r>
                      <a:endParaRPr lang="fr-BE" sz="2400" dirty="0"/>
                    </a:p>
                  </a:txBody>
                  <a:tcPr marL="68578" marR="68578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400" b="1" dirty="0" smtClean="0"/>
                        <a:t>16,1%</a:t>
                      </a:r>
                      <a:endParaRPr lang="fr-BE" sz="2400" b="1" dirty="0"/>
                    </a:p>
                  </a:txBody>
                  <a:tcPr marL="68578" marR="68578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dirty="0" smtClean="0"/>
                        <a:t>PAMAC, 2014</a:t>
                      </a:r>
                      <a:endParaRPr lang="fr-BE" sz="2000" dirty="0"/>
                    </a:p>
                  </a:txBody>
                  <a:tcPr marL="68578" marR="68578" marT="45707" marB="45707" anchor="ctr"/>
                </a:tc>
              </a:tr>
              <a:tr h="1385207">
                <a:tc>
                  <a:txBody>
                    <a:bodyPr/>
                    <a:lstStyle/>
                    <a:p>
                      <a:pPr algn="ctr"/>
                      <a:r>
                        <a:rPr lang="fr-BE" sz="2400" dirty="0" smtClean="0"/>
                        <a:t>Homme ayant des relations sexuelles avec des hommes (HSH)</a:t>
                      </a:r>
                      <a:endParaRPr lang="fr-BE" sz="2400" dirty="0"/>
                    </a:p>
                  </a:txBody>
                  <a:tcPr marL="68578" marR="68578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fr-BE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3,6%</a:t>
                      </a:r>
                      <a:endParaRPr kumimoji="0" lang="fr-BE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8" marR="68578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dirty="0" smtClean="0">
                          <a:solidFill>
                            <a:schemeClr val="tx1"/>
                          </a:solidFill>
                        </a:rPr>
                        <a:t>PAMAC, 2013</a:t>
                      </a:r>
                      <a:endParaRPr lang="fr-BE" sz="2000" dirty="0">
                        <a:solidFill>
                          <a:schemeClr val="tx1"/>
                        </a:solidFill>
                      </a:endParaRPr>
                    </a:p>
                  </a:txBody>
                  <a:tcPr marL="68578" marR="68578" marT="45707" marB="45707" anchor="ctr"/>
                </a:tc>
              </a:tr>
              <a:tr h="1036705">
                <a:tc>
                  <a:txBody>
                    <a:bodyPr/>
                    <a:lstStyle/>
                    <a:p>
                      <a:pPr algn="ctr"/>
                      <a:r>
                        <a:rPr lang="fr-BE" sz="2400" dirty="0" smtClean="0"/>
                        <a:t>Détenus</a:t>
                      </a:r>
                      <a:endParaRPr lang="fr-BE" sz="2400" dirty="0"/>
                    </a:p>
                  </a:txBody>
                  <a:tcPr marL="68578" marR="68578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400" b="1" dirty="0" smtClean="0"/>
                        <a:t>2,98% </a:t>
                      </a:r>
                      <a:endParaRPr lang="fr-BE" sz="2400" b="1" dirty="0"/>
                    </a:p>
                  </a:txBody>
                  <a:tcPr marL="68578" marR="68578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dirty="0" smtClean="0"/>
                        <a:t>SP/CNLS-IST, 2014</a:t>
                      </a:r>
                      <a:endParaRPr lang="fr-BE" sz="2000" dirty="0"/>
                    </a:p>
                  </a:txBody>
                  <a:tcPr marL="68578" marR="68578" marT="45707" marB="45707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6691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>
          <a:xfrm>
            <a:off x="683568" y="2743200"/>
            <a:ext cx="8136904" cy="1673225"/>
          </a:xfrm>
        </p:spPr>
        <p:txBody>
          <a:bodyPr/>
          <a:lstStyle/>
          <a:p>
            <a:pPr algn="ctr"/>
            <a:r>
              <a:rPr lang="fr-FR" b="1" dirty="0">
                <a:solidFill>
                  <a:srgbClr val="FF0000"/>
                </a:solidFill>
              </a:rPr>
              <a:t>II- QUELLE REPONSE AU VIH ET AU SIDA? LE CSN-SIDA 2016-2020</a:t>
            </a:r>
            <a:br>
              <a:rPr lang="fr-FR" b="1" dirty="0">
                <a:solidFill>
                  <a:srgbClr val="FF0000"/>
                </a:solidFill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8CB75F2-EFB2-4ED2-8632-4A354C1F7DE9}" type="slidenum">
              <a:rPr lang="fr-CA" smtClean="0"/>
              <a:pPr>
                <a:defRPr/>
              </a:pPr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44775041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Classiqu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Classiqu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é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Mé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3224</TotalTime>
  <Words>1003</Words>
  <Application>Microsoft Office PowerPoint</Application>
  <PresentationFormat>Affichage à l'écran (4:3)</PresentationFormat>
  <Paragraphs>166</Paragraphs>
  <Slides>21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21</vt:i4>
      </vt:variant>
    </vt:vector>
  </HeadingPairs>
  <TitlesOfParts>
    <vt:vector size="24" baseType="lpstr">
      <vt:lpstr>Thème Office</vt:lpstr>
      <vt:lpstr>Médian</vt:lpstr>
      <vt:lpstr>1_Médian</vt:lpstr>
      <vt:lpstr>Diapositive 1</vt:lpstr>
      <vt:lpstr>Diapositive 2</vt:lpstr>
      <vt:lpstr>INTRODUCTION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Une collaboration gagnant-gagnant</vt:lpstr>
      <vt:lpstr>Des Résultats intéressants</vt:lpstr>
      <vt:lpstr>Diapositive 20</vt:lpstr>
      <vt:lpstr>Diapositive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jmaziade</cp:lastModifiedBy>
  <cp:revision>351</cp:revision>
  <dcterms:modified xsi:type="dcterms:W3CDTF">2016-10-05T07:21:07Z</dcterms:modified>
</cp:coreProperties>
</file>